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2"/>
    <p:sldId id="256" r:id="rId3"/>
    <p:sldId id="258" r:id="rId4"/>
    <p:sldId id="259" r:id="rId5"/>
    <p:sldId id="287" r:id="rId6"/>
    <p:sldId id="289" r:id="rId7"/>
    <p:sldId id="288" r:id="rId8"/>
    <p:sldId id="290" r:id="rId9"/>
    <p:sldId id="260" r:id="rId10"/>
    <p:sldId id="270" r:id="rId11"/>
    <p:sldId id="279" r:id="rId12"/>
    <p:sldId id="280" r:id="rId13"/>
    <p:sldId id="281" r:id="rId14"/>
    <p:sldId id="291" r:id="rId15"/>
    <p:sldId id="282" r:id="rId16"/>
    <p:sldId id="283" r:id="rId17"/>
    <p:sldId id="284" r:id="rId18"/>
    <p:sldId id="285" r:id="rId19"/>
    <p:sldId id="286" r:id="rId20"/>
    <p:sldId id="261" r:id="rId21"/>
    <p:sldId id="293" r:id="rId22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Helvetica" panose="020B0604020202020204" pitchFamily="34" charset="0"/>
      <p:regular r:id="rId29"/>
      <p:bold r:id="rId30"/>
      <p:italic r:id="rId31"/>
      <p:boldItalic r:id="rId32"/>
    </p:embeddedFont>
    <p:embeddedFont>
      <p:font typeface="Poppins Light" panose="00000400000000000000" pitchFamily="2" charset="0"/>
      <p:regular r:id="rId33"/>
      <p:italic r:id="rId34"/>
    </p:embeddedFont>
    <p:embeddedFont>
      <p:font typeface="Termina Light" panose="00000400000000000000" charset="0"/>
      <p:regular r:id="rId35"/>
    </p:embeddedFont>
    <p:embeddedFont>
      <p:font typeface="The Sans Light-" panose="020B060402020202020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1399C3"/>
    <a:srgbClr val="51DEF1"/>
    <a:srgbClr val="26BBEA"/>
    <a:srgbClr val="FFEB31"/>
    <a:srgbClr val="FF7209"/>
    <a:srgbClr val="F60064"/>
    <a:srgbClr val="006600"/>
    <a:srgbClr val="C4A16E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5033" autoAdjust="0"/>
  </p:normalViewPr>
  <p:slideViewPr>
    <p:cSldViewPr snapToGrid="0" showGuides="1">
      <p:cViewPr>
        <p:scale>
          <a:sx n="75" d="100"/>
          <a:sy n="75" d="100"/>
        </p:scale>
        <p:origin x="114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337-3C02-7BD4-A7F1-A29FC961B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7A45C-5265-D989-B380-943CFEC84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22F41-F517-EED8-6602-15A3A54A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6E61E-1D99-DD53-D7FD-4BC91C0FA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F47BD-C851-171A-92CC-08A52AFF8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1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3A3AE-A804-B8A9-BC7C-13574941B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3711F-4978-8D4A-65B9-68F4FF464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F5528-7F89-D648-4083-427C842B5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5D75F-351D-56CD-57D2-D94AC6E4E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02045-669D-A167-37E9-8CE1B09BC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73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C162D5-83CC-11A1-EF43-4D38F6ED41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C5837-C326-782B-7C91-5A4B64E9D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32662-F180-44C2-7BE1-B04655D67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A71DB-8363-34FD-70AA-C31B771C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88C8A-CD8B-A79B-790D-34EFE164B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11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16A9-3E08-6E65-3D03-8EE010FCC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E6B4F-E89C-C9FB-835F-0B08A8650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3CAED-7C25-A710-E95C-1498997A7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E99C3-B9C9-2EF6-CDA0-CF3791097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F99CA-7F20-60C7-F2E1-53A1BEA7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35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3F256-9FEC-CF22-76CF-9904EC8B4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4723-AD5F-FDE3-D6EF-594228AD0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6BF24-A309-98FB-884A-FCD062B6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CDB8F-CB62-FAE0-CF1A-4099E04F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AC1F7-7F2E-DD17-0F98-954326F2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81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3A05C-FD3B-298E-D4F9-2193857A4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AC4DE-6226-D856-2E01-CDE886509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80029A-14E1-0FE9-FB9E-F49B156B9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EDA5D-1AF5-1379-942F-CB894EE8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FE569-E824-0904-725D-17888444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1EA1E-A607-0F28-D61A-C5BCADCC4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50BA2-93C5-6AA4-A22F-D3CD03C2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B7C1C-C1C7-F7DA-C8B5-4EA956AD2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C1C89-0010-264E-26B4-53682C063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5C48E-A8D9-C428-C1E2-69A5644A2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DE333-66F3-BB4B-B600-33E219E26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5652A1-8E37-113A-B095-0CB8F183A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5E0FDC-7768-0BEF-5617-C22604E10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A1C4A-8E06-A212-4E95-B1909CD09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76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2E393-2946-7E04-2ECF-11FEC2085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EF2FD-D9BF-9E7B-F5E9-AAC69873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D0756-CA58-037F-8635-125EC8A6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D8B14-772D-F272-210D-20019E3A6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2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DCCE16-C56A-A45E-4FA8-791B64934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B5ACB-C29B-7CA9-A593-5FC27BA14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5483A-0267-407C-3A77-6F0594C1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CFC2C-EBB7-BCF5-CDE8-ACD00DCC5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0AC0E-C872-BFB1-797C-488329B0D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4BAD2-E627-103A-DD25-A8054E2ED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889D-2616-12EA-068A-2DE32CA9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BF9B0-4739-1DE9-1B91-94F92763E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8AA3B-6695-F292-A0D0-4FF491DA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49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8ABCF-E861-08AD-53F0-00C8ED1A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D8B1B2-CB9E-67EE-B9F3-0EB0B0E956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CCFA3F-E359-DCAA-6A88-0E002A4C1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DD135E-C2CA-80FF-79FE-302929ADD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E9999-A6A4-1E7B-FAC8-4137356E8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2246F-FE41-9617-E898-8CAB9A1D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7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9A0BE9-6AD8-225C-1789-479F7C88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3BC1E-62D3-3241-9EF1-7E01E3AC5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98C23-5F89-F3D1-E46A-B693AF1CF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BD90D-EB47-4C94-A79E-12372819FD94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96A11-A94F-7085-8513-F27DF75BA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E6C07-7DDE-A8E9-FD55-6BE6252D8B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215B0-70A9-403B-AFE3-EF59342E39C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6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0.jpeg"/><Relationship Id="rId7" Type="http://schemas.openxmlformats.org/officeDocument/2006/relationships/image" Target="../media/image32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3.png"/><Relationship Id="rId4" Type="http://schemas.openxmlformats.org/officeDocument/2006/relationships/image" Target="../media/image31.jpeg"/><Relationship Id="rId9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30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31.jpe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microsoft.com/office/2007/relationships/hdphoto" Target="../media/hdphoto1.wdp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microsoft.com/office/2007/relationships/hdphoto" Target="../media/hdphoto1.wdp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l 85">
            <a:extLst>
              <a:ext uri="{FF2B5EF4-FFF2-40B4-BE49-F238E27FC236}">
                <a16:creationId xmlns:a16="http://schemas.microsoft.com/office/drawing/2014/main" id="{78D83E90-C81B-3639-E855-6BA237B1E72F}"/>
              </a:ext>
            </a:extLst>
          </p:cNvPr>
          <p:cNvSpPr/>
          <p:nvPr/>
        </p:nvSpPr>
        <p:spPr>
          <a:xfrm>
            <a:off x="5633915" y="10516371"/>
            <a:ext cx="924172" cy="924172"/>
          </a:xfrm>
          <a:prstGeom prst="ellipse">
            <a:avLst/>
          </a:prstGeom>
          <a:solidFill>
            <a:srgbClr val="51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7130059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14003792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14148119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14148119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14148119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7827251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11381678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13121302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1312130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1312130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10586348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12312821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12312821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12312821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10586348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10586348"/>
            <a:ext cx="798604" cy="798604"/>
            <a:chOff x="5698925" y="2671132"/>
            <a:chExt cx="798604" cy="798604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4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5516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410EEF-7A48-8B49-1E06-B16625311F81}"/>
              </a:ext>
            </a:extLst>
          </p:cNvPr>
          <p:cNvSpPr txBox="1"/>
          <p:nvPr/>
        </p:nvSpPr>
        <p:spPr>
          <a:xfrm>
            <a:off x="1191068" y="4147487"/>
            <a:ext cx="1916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Questa funzionalità permette di visualizzare le varie organizzazioni a cui si appartiene. Accedendo è possibile tutto quello condiviso.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90B083-BED7-9AA8-8BD0-76686110315E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  <a:latin typeface="The Sans Light-" panose="020B0604020202020204" charset="0"/>
                <a:cs typeface="The Sans Light-" panose="020B0604020202020204" charset="0"/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The Sans Light-" panose="020B0604020202020204" charset="0"/>
              <a:cs typeface="The Sans Light-" panose="020B060402020202020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8D839-C491-B96D-E873-0C903C01E62D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06E2D3-C33E-9400-3C77-7882E7F76C42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noFill/>
            <a:effectLst>
              <a:glow rad="673100">
                <a:schemeClr val="accent3">
                  <a:satMod val="175000"/>
                  <a:alpha val="27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045798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6 -2.59259E-6 L -2.08333E-6 0.03797 " pathEditMode="relative" rAng="0" ptsTypes="AA">
                                      <p:cBhvr>
                                        <p:cTn id="13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18" dur="7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2.70833E-6 -2.59259E-6 L 2.70833E-6 0.03797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32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2.70833E-6 -2.59259E-6 L -2.70833E-6 0.03797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46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6 -2.59259E-6 L 2.08333E-6 0.03797 " pathEditMode="relative" rAng="0" ptsTypes="AA">
                                      <p:cBhvr>
                                        <p:cTn id="55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7" grpId="0" animBg="1"/>
      <p:bldP spid="18" grpId="0" animBg="1"/>
      <p:bldP spid="20" grpId="0"/>
      <p:bldP spid="20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4247577" y="618406"/>
            <a:ext cx="36968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76590A3C-6213-702A-9F01-AB9DC6E992DC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11" name="Rectangle: Rounded Corners 7">
              <a:extLst>
                <a:ext uri="{FF2B5EF4-FFF2-40B4-BE49-F238E27FC236}">
                  <a16:creationId xmlns:a16="http://schemas.microsoft.com/office/drawing/2014/main" id="{DB323C5F-A5DD-4945-672C-870124A95066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Graphic 73">
              <a:extLst>
                <a:ext uri="{FF2B5EF4-FFF2-40B4-BE49-F238E27FC236}">
                  <a16:creationId xmlns:a16="http://schemas.microsoft.com/office/drawing/2014/main" id="{75384A71-5495-67E6-A0A2-3E3B6B63B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3D976E0A-B263-F383-EC67-9295F179839F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5986A209-8453-64A1-8D24-64593D88FE13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7F72CFCA-C87A-0465-0345-52B75F4187E8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57ADA43E-C8AF-28DE-554C-67C15E3463A0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28127E-EA37-52E4-1CD1-189D533B83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6" b="3756"/>
          <a:stretch/>
        </p:blipFill>
        <p:spPr bwMode="auto">
          <a:xfrm>
            <a:off x="1410802" y="1632374"/>
            <a:ext cx="2076450" cy="424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4">
            <a:extLst>
              <a:ext uri="{FF2B5EF4-FFF2-40B4-BE49-F238E27FC236}">
                <a16:creationId xmlns:a16="http://schemas.microsoft.com/office/drawing/2014/main" id="{1D4097E8-6CC7-22EF-EDBE-58FD9CAFD826}"/>
              </a:ext>
            </a:extLst>
          </p:cNvPr>
          <p:cNvSpPr txBox="1"/>
          <p:nvPr/>
        </p:nvSpPr>
        <p:spPr>
          <a:xfrm>
            <a:off x="4715535" y="2266433"/>
            <a:ext cx="54327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 questa pagina principale si possono selezionare le varie organizzazioni di appartenenza.</a:t>
            </a:r>
          </a:p>
          <a:p>
            <a:pPr lvl="0" algn="just">
              <a:defRPr/>
            </a:pP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L’organizzazione è una sorta di «gruppo» a cui si può appartenere. </a:t>
            </a: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Selezionando un’organizzazione è quindi possibile accedere ad essa visualizzando tutto ciò che l’organizzazione contiene.</a:t>
            </a:r>
            <a:endParaRPr kumimoji="0" lang="it-IT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898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5516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8D82F0B7-553D-B831-74A2-2DBD0D4A6D25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87B93B5A-77A4-6362-06C8-DB3FB64CB252}"/>
              </a:ext>
            </a:extLst>
          </p:cNvPr>
          <p:cNvSpPr txBox="1"/>
          <p:nvPr/>
        </p:nvSpPr>
        <p:spPr>
          <a:xfrm>
            <a:off x="3822083" y="4147487"/>
            <a:ext cx="19168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L’elemento corrente permette di visualizzare i dispositivi apparentanti ad una specifica organizzazione, è quindi possibile le sue informazioni.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7B0077EC-8B34-4CAE-A442-97552C2EC459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E71B69BB-AA96-9B6C-79A0-2829494E2101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090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uppo 50">
            <a:extLst>
              <a:ext uri="{FF2B5EF4-FFF2-40B4-BE49-F238E27FC236}">
                <a16:creationId xmlns:a16="http://schemas.microsoft.com/office/drawing/2014/main" id="{B2977BFE-355B-4FAB-BBDD-28E3EC5A458B}"/>
              </a:ext>
            </a:extLst>
          </p:cNvPr>
          <p:cNvGrpSpPr/>
          <p:nvPr/>
        </p:nvGrpSpPr>
        <p:grpSpPr>
          <a:xfrm>
            <a:off x="1193322" y="1504433"/>
            <a:ext cx="2519968" cy="4503312"/>
            <a:chOff x="8482988" y="1504433"/>
            <a:chExt cx="2519968" cy="4503312"/>
          </a:xfrm>
        </p:grpSpPr>
        <p:grpSp>
          <p:nvGrpSpPr>
            <p:cNvPr id="52" name="Group 33">
              <a:extLst>
                <a:ext uri="{FF2B5EF4-FFF2-40B4-BE49-F238E27FC236}">
                  <a16:creationId xmlns:a16="http://schemas.microsoft.com/office/drawing/2014/main" id="{AA13659D-CF9B-4D01-98D7-076F85F487B3}"/>
                </a:ext>
              </a:extLst>
            </p:cNvPr>
            <p:cNvGrpSpPr/>
            <p:nvPr/>
          </p:nvGrpSpPr>
          <p:grpSpPr>
            <a:xfrm>
              <a:off x="8482988" y="1504433"/>
              <a:ext cx="2519968" cy="4503312"/>
              <a:chOff x="4543331" y="418722"/>
              <a:chExt cx="3105339" cy="6020555"/>
            </a:xfrm>
          </p:grpSpPr>
          <p:sp>
            <p:nvSpPr>
              <p:cNvPr id="54" name="Rectangle: Rounded Corners 3">
                <a:extLst>
                  <a:ext uri="{FF2B5EF4-FFF2-40B4-BE49-F238E27FC236}">
                    <a16:creationId xmlns:a16="http://schemas.microsoft.com/office/drawing/2014/main" id="{C02AF67F-FBF3-4C46-A7B0-EC854C2EF930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20">
                <a:extLst>
                  <a:ext uri="{FF2B5EF4-FFF2-40B4-BE49-F238E27FC236}">
                    <a16:creationId xmlns:a16="http://schemas.microsoft.com/office/drawing/2014/main" id="{FA04106F-4E94-40DC-9679-DFB83A22FB0A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: Top Corners Rounded 21">
                <a:extLst>
                  <a:ext uri="{FF2B5EF4-FFF2-40B4-BE49-F238E27FC236}">
                    <a16:creationId xmlns:a16="http://schemas.microsoft.com/office/drawing/2014/main" id="{AADC8E33-F7EB-42E7-91D6-66E36FD84952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3" name="Immagine 52">
              <a:extLst>
                <a:ext uri="{FF2B5EF4-FFF2-40B4-BE49-F238E27FC236}">
                  <a16:creationId xmlns:a16="http://schemas.microsoft.com/office/drawing/2014/main" id="{A87B3B4A-2246-4AC8-B9DA-A3B741DCA583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93"/>
            <a:stretch/>
          </p:blipFill>
          <p:spPr>
            <a:xfrm>
              <a:off x="8703998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46" name="Group 33">
            <a:extLst>
              <a:ext uri="{FF2B5EF4-FFF2-40B4-BE49-F238E27FC236}">
                <a16:creationId xmlns:a16="http://schemas.microsoft.com/office/drawing/2014/main" id="{3453D2EC-D37F-4AC8-9097-04BF85759ACB}"/>
              </a:ext>
            </a:extLst>
          </p:cNvPr>
          <p:cNvGrpSpPr/>
          <p:nvPr/>
        </p:nvGrpSpPr>
        <p:grpSpPr>
          <a:xfrm>
            <a:off x="1176210" y="1504433"/>
            <a:ext cx="2519968" cy="4503312"/>
            <a:chOff x="4543331" y="418722"/>
            <a:chExt cx="3105339" cy="6020555"/>
          </a:xfrm>
        </p:grpSpPr>
        <p:sp>
          <p:nvSpPr>
            <p:cNvPr id="47" name="Rectangle: Rounded Corners 3">
              <a:extLst>
                <a:ext uri="{FF2B5EF4-FFF2-40B4-BE49-F238E27FC236}">
                  <a16:creationId xmlns:a16="http://schemas.microsoft.com/office/drawing/2014/main" id="{141BB762-DC71-4458-93AC-2609A19AD6C0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D4CDC8A2-F884-44A5-8594-F62604195BEF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Top Corners Rounded 21">
              <a:extLst>
                <a:ext uri="{FF2B5EF4-FFF2-40B4-BE49-F238E27FC236}">
                  <a16:creationId xmlns:a16="http://schemas.microsoft.com/office/drawing/2014/main" id="{66C856C8-1ED2-4247-BEA6-CF977B2E450F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0" name="Immagine 49">
            <a:extLst>
              <a:ext uri="{FF2B5EF4-FFF2-40B4-BE49-F238E27FC236}">
                <a16:creationId xmlns:a16="http://schemas.microsoft.com/office/drawing/2014/main" id="{CFE7735F-7E52-4C45-8DC8-C6ECD4AEE4F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3"/>
          <a:stretch/>
        </p:blipFill>
        <p:spPr>
          <a:xfrm>
            <a:off x="1397220" y="1632089"/>
            <a:ext cx="2077200" cy="4248000"/>
          </a:xfrm>
          <a:prstGeom prst="rect">
            <a:avLst/>
          </a:prstGeom>
        </p:spPr>
      </p:pic>
      <p:grpSp>
        <p:nvGrpSpPr>
          <p:cNvPr id="41" name="Group 33">
            <a:extLst>
              <a:ext uri="{FF2B5EF4-FFF2-40B4-BE49-F238E27FC236}">
                <a16:creationId xmlns:a16="http://schemas.microsoft.com/office/drawing/2014/main" id="{37EF2258-A59D-43C4-8AC3-1283DE671520}"/>
              </a:ext>
            </a:extLst>
          </p:cNvPr>
          <p:cNvGrpSpPr/>
          <p:nvPr/>
        </p:nvGrpSpPr>
        <p:grpSpPr>
          <a:xfrm>
            <a:off x="1197600" y="1504433"/>
            <a:ext cx="2519968" cy="4503312"/>
            <a:chOff x="4543331" y="418722"/>
            <a:chExt cx="3105339" cy="6020555"/>
          </a:xfrm>
        </p:grpSpPr>
        <p:sp>
          <p:nvSpPr>
            <p:cNvPr id="42" name="Rectangle: Rounded Corners 3">
              <a:extLst>
                <a:ext uri="{FF2B5EF4-FFF2-40B4-BE49-F238E27FC236}">
                  <a16:creationId xmlns:a16="http://schemas.microsoft.com/office/drawing/2014/main" id="{790CD219-7CEF-4B7E-82BA-C3BB821D662E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: Rounded Corners 20">
              <a:extLst>
                <a:ext uri="{FF2B5EF4-FFF2-40B4-BE49-F238E27FC236}">
                  <a16:creationId xmlns:a16="http://schemas.microsoft.com/office/drawing/2014/main" id="{7BE00B09-3D47-41BD-97CE-1EF3B1859D3B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: Top Corners Rounded 21">
              <a:extLst>
                <a:ext uri="{FF2B5EF4-FFF2-40B4-BE49-F238E27FC236}">
                  <a16:creationId xmlns:a16="http://schemas.microsoft.com/office/drawing/2014/main" id="{BBE34E89-12EE-45C5-8BFB-E13BFB8EA2EE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5" name="Immagine 44">
            <a:extLst>
              <a:ext uri="{FF2B5EF4-FFF2-40B4-BE49-F238E27FC236}">
                <a16:creationId xmlns:a16="http://schemas.microsoft.com/office/drawing/2014/main" id="{9BE44C0A-23A0-4036-8338-94C8E2E9212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6"/>
          <a:stretch/>
        </p:blipFill>
        <p:spPr>
          <a:xfrm>
            <a:off x="1418984" y="1632089"/>
            <a:ext cx="2077200" cy="4248000"/>
          </a:xfrm>
          <a:prstGeom prst="rect">
            <a:avLst/>
          </a:prstGeom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45657E33-BD69-406A-BDA7-682B289EC720}"/>
              </a:ext>
            </a:extLst>
          </p:cNvPr>
          <p:cNvGrpSpPr/>
          <p:nvPr/>
        </p:nvGrpSpPr>
        <p:grpSpPr>
          <a:xfrm>
            <a:off x="1180488" y="1504433"/>
            <a:ext cx="2519968" cy="4503312"/>
            <a:chOff x="1189044" y="1504433"/>
            <a:chExt cx="2519968" cy="4503312"/>
          </a:xfrm>
        </p:grpSpPr>
        <p:grpSp>
          <p:nvGrpSpPr>
            <p:cNvPr id="29" name="Group 33">
              <a:extLst>
                <a:ext uri="{FF2B5EF4-FFF2-40B4-BE49-F238E27FC236}">
                  <a16:creationId xmlns:a16="http://schemas.microsoft.com/office/drawing/2014/main" id="{243FEAAD-7A1D-4F5E-A131-794495D90153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1" name="Rectangle: Rounded Corners 3">
                <a:extLst>
                  <a:ext uri="{FF2B5EF4-FFF2-40B4-BE49-F238E27FC236}">
                    <a16:creationId xmlns:a16="http://schemas.microsoft.com/office/drawing/2014/main" id="{0EB78B38-F8FB-4947-B1D5-C2814530747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: Rounded Corners 20">
                <a:extLst>
                  <a:ext uri="{FF2B5EF4-FFF2-40B4-BE49-F238E27FC236}">
                    <a16:creationId xmlns:a16="http://schemas.microsoft.com/office/drawing/2014/main" id="{79DEE915-2C4C-4496-B66C-B6B41FBD85C6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Top Corners Rounded 21">
                <a:extLst>
                  <a:ext uri="{FF2B5EF4-FFF2-40B4-BE49-F238E27FC236}">
                    <a16:creationId xmlns:a16="http://schemas.microsoft.com/office/drawing/2014/main" id="{B776F327-24C2-4E90-975D-0839385889ED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0" name="Immagine 29">
              <a:extLst>
                <a:ext uri="{FF2B5EF4-FFF2-40B4-BE49-F238E27FC236}">
                  <a16:creationId xmlns:a16="http://schemas.microsoft.com/office/drawing/2014/main" id="{7B62F52A-8758-464F-98EE-BCC4ADE94AC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08A660DC-7119-41F0-90FA-0260FC9F6983}"/>
              </a:ext>
            </a:extLst>
          </p:cNvPr>
          <p:cNvGrpSpPr/>
          <p:nvPr/>
        </p:nvGrpSpPr>
        <p:grpSpPr>
          <a:xfrm>
            <a:off x="1193322" y="1504433"/>
            <a:ext cx="2519968" cy="4503312"/>
            <a:chOff x="1189044" y="1504433"/>
            <a:chExt cx="2519968" cy="4503312"/>
          </a:xfrm>
        </p:grpSpPr>
        <p:grpSp>
          <p:nvGrpSpPr>
            <p:cNvPr id="35" name="Group 33">
              <a:extLst>
                <a:ext uri="{FF2B5EF4-FFF2-40B4-BE49-F238E27FC236}">
                  <a16:creationId xmlns:a16="http://schemas.microsoft.com/office/drawing/2014/main" id="{20F75FCD-888B-42D1-8435-C180DCD391F2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7" name="Rectangle: Rounded Corners 3">
                <a:extLst>
                  <a:ext uri="{FF2B5EF4-FFF2-40B4-BE49-F238E27FC236}">
                    <a16:creationId xmlns:a16="http://schemas.microsoft.com/office/drawing/2014/main" id="{B630AA80-634B-4297-820E-D6139307F25F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20">
                <a:extLst>
                  <a:ext uri="{FF2B5EF4-FFF2-40B4-BE49-F238E27FC236}">
                    <a16:creationId xmlns:a16="http://schemas.microsoft.com/office/drawing/2014/main" id="{F930A683-5501-4A89-A129-450E6F41A8CC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Top Corners Rounded 21">
                <a:extLst>
                  <a:ext uri="{FF2B5EF4-FFF2-40B4-BE49-F238E27FC236}">
                    <a16:creationId xmlns:a16="http://schemas.microsoft.com/office/drawing/2014/main" id="{108D8BF7-1E8D-49C6-8964-730EA9CB780B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882F259-8285-43E4-A8C6-5138A6FAAFB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68237CF5-82B5-487F-9313-0CC7AF3C2769}"/>
              </a:ext>
            </a:extLst>
          </p:cNvPr>
          <p:cNvGrpSpPr/>
          <p:nvPr/>
        </p:nvGrpSpPr>
        <p:grpSpPr>
          <a:xfrm>
            <a:off x="1184766" y="1504433"/>
            <a:ext cx="2519968" cy="4503312"/>
            <a:chOff x="1189044" y="1504433"/>
            <a:chExt cx="2519968" cy="4503312"/>
          </a:xfrm>
        </p:grpSpPr>
        <p:grpSp>
          <p:nvGrpSpPr>
            <p:cNvPr id="20" name="Group 33">
              <a:extLst>
                <a:ext uri="{FF2B5EF4-FFF2-40B4-BE49-F238E27FC236}">
                  <a16:creationId xmlns:a16="http://schemas.microsoft.com/office/drawing/2014/main" id="{35F4F9E4-B5F1-4435-A5F2-3CD75EE0ACFF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24" name="Rectangle: Rounded Corners 3">
                <a:extLst>
                  <a:ext uri="{FF2B5EF4-FFF2-40B4-BE49-F238E27FC236}">
                    <a16:creationId xmlns:a16="http://schemas.microsoft.com/office/drawing/2014/main" id="{F35D32AF-A008-4697-98FC-9D39215C6BDB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0">
                <a:extLst>
                  <a:ext uri="{FF2B5EF4-FFF2-40B4-BE49-F238E27FC236}">
                    <a16:creationId xmlns:a16="http://schemas.microsoft.com/office/drawing/2014/main" id="{C0DDF724-1A65-4752-8861-1F38E1406B82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Top Corners Rounded 21">
                <a:extLst>
                  <a:ext uri="{FF2B5EF4-FFF2-40B4-BE49-F238E27FC236}">
                    <a16:creationId xmlns:a16="http://schemas.microsoft.com/office/drawing/2014/main" id="{C63D66EC-17F8-4DFF-A958-5A9A1012D697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CC658050-CD28-4B05-8E21-5BE306B19624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5017018" y="507936"/>
            <a:ext cx="2157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D611BFD7-B4C1-272C-87C1-FC4C9D6D02E7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2AAE154F-8773-4223-E38A-F2CC6175CAAC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122FFB6F-A962-6848-E7D2-F9B67ACC3BB9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7B249A2A-4C49-2F31-9540-7C7FDDDC6C4A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Immagine 14">
            <a:extLst>
              <a:ext uri="{FF2B5EF4-FFF2-40B4-BE49-F238E27FC236}">
                <a16:creationId xmlns:a16="http://schemas.microsoft.com/office/drawing/2014/main" id="{6FF7ECB8-A5C0-4FB7-A6DF-A285BE8CE08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AF571B0-691A-456F-9739-AC37817EFB2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9"/>
          <a:srcRect l="5184" t="9896" r="4525" b="59885"/>
          <a:stretch/>
        </p:blipFill>
        <p:spPr>
          <a:xfrm>
            <a:off x="1510325" y="1947726"/>
            <a:ext cx="1875512" cy="1410771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785DC62-23F6-4870-A147-A55D91549BE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9"/>
          <a:srcRect l="10275" t="17481" r="9937" b="72453"/>
          <a:stretch/>
        </p:blipFill>
        <p:spPr>
          <a:xfrm>
            <a:off x="1616075" y="2301875"/>
            <a:ext cx="1657350" cy="469900"/>
          </a:xfrm>
          <a:prstGeom prst="roundRect">
            <a:avLst/>
          </a:prstGeom>
          <a:ln w="9525">
            <a:noFill/>
          </a:ln>
          <a:effectLst/>
        </p:spPr>
      </p:pic>
      <p:sp>
        <p:nvSpPr>
          <p:cNvPr id="6" name="TextBox 24">
            <a:extLst>
              <a:ext uri="{FF2B5EF4-FFF2-40B4-BE49-F238E27FC236}">
                <a16:creationId xmlns:a16="http://schemas.microsoft.com/office/drawing/2014/main" id="{778FA331-1C30-A227-0EE1-C18FDC57ADEF}"/>
              </a:ext>
            </a:extLst>
          </p:cNvPr>
          <p:cNvSpPr txBox="1"/>
          <p:nvPr/>
        </p:nvSpPr>
        <p:spPr>
          <a:xfrm>
            <a:off x="4715535" y="2266433"/>
            <a:ext cx="54327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Dopo aver selezionato l’organizzazione è possibile vedere i devices (dispositivi) che sono associati alla quella determinata organizzazione.</a:t>
            </a:r>
          </a:p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 devices sono il cuore dell’applicazione: all’interno della pagina, è possibile tutto ciò che la macchina fisica produce.</a:t>
            </a:r>
          </a:p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Scelto il dispositivo è possibile visualizzare le varie informazioni che lo riguardano, come valori di tag, stato del dispositivo…</a:t>
            </a:r>
            <a:endParaRPr kumimoji="0" lang="it-IT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257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5017018" y="507936"/>
            <a:ext cx="2157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5366064" y="-2536229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pic>
        <p:nvPicPr>
          <p:cNvPr id="17" name="Immagine 16">
            <a:extLst>
              <a:ext uri="{FF2B5EF4-FFF2-40B4-BE49-F238E27FC236}">
                <a16:creationId xmlns:a16="http://schemas.microsoft.com/office/drawing/2014/main" id="{A785DC62-23F6-4870-A147-A55D91549BE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10795" t="17636" r="11007" b="72844"/>
          <a:stretch/>
        </p:blipFill>
        <p:spPr>
          <a:xfrm>
            <a:off x="4352471" y="440060"/>
            <a:ext cx="3487055" cy="954107"/>
          </a:xfrm>
          <a:prstGeom prst="roundRect">
            <a:avLst/>
          </a:prstGeom>
          <a:ln w="9525">
            <a:noFill/>
          </a:ln>
          <a:effectLst/>
        </p:spPr>
      </p:pic>
      <p:grpSp>
        <p:nvGrpSpPr>
          <p:cNvPr id="13" name="Gruppo 12">
            <a:extLst>
              <a:ext uri="{FF2B5EF4-FFF2-40B4-BE49-F238E27FC236}">
                <a16:creationId xmlns:a16="http://schemas.microsoft.com/office/drawing/2014/main" id="{82C189BA-36FA-4BC7-9AED-CF008A1B382D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1189044" y="1504433"/>
            <a:chExt cx="2519968" cy="4503312"/>
          </a:xfrm>
        </p:grpSpPr>
        <p:grpSp>
          <p:nvGrpSpPr>
            <p:cNvPr id="2" name="Group 33">
              <a:extLst>
                <a:ext uri="{FF2B5EF4-FFF2-40B4-BE49-F238E27FC236}">
                  <a16:creationId xmlns:a16="http://schemas.microsoft.com/office/drawing/2014/main" id="{D611BFD7-B4C1-272C-87C1-FC4C9D6D02E7}"/>
                </a:ext>
              </a:extLst>
            </p:cNvPr>
            <p:cNvGrpSpPr/>
            <p:nvPr/>
          </p:nvGrpSpPr>
          <p:grpSpPr>
            <a:xfrm>
              <a:off x="1189044" y="1504433"/>
              <a:ext cx="2519968" cy="4503312"/>
              <a:chOff x="4543331" y="418722"/>
              <a:chExt cx="3105339" cy="6020555"/>
            </a:xfrm>
          </p:grpSpPr>
          <p:sp>
            <p:nvSpPr>
              <p:cNvPr id="3" name="Rectangle: Rounded Corners 3">
                <a:extLst>
                  <a:ext uri="{FF2B5EF4-FFF2-40B4-BE49-F238E27FC236}">
                    <a16:creationId xmlns:a16="http://schemas.microsoft.com/office/drawing/2014/main" id="{2AAE154F-8773-4223-E38A-F2CC6175CAA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20">
                <a:extLst>
                  <a:ext uri="{FF2B5EF4-FFF2-40B4-BE49-F238E27FC236}">
                    <a16:creationId xmlns:a16="http://schemas.microsoft.com/office/drawing/2014/main" id="{122FFB6F-A962-6848-E7D2-F9B67ACC3BB9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21">
                <a:extLst>
                  <a:ext uri="{FF2B5EF4-FFF2-40B4-BE49-F238E27FC236}">
                    <a16:creationId xmlns:a16="http://schemas.microsoft.com/office/drawing/2014/main" id="{7B249A2A-4C49-2F31-9540-7C7FDDDC6C4A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4E217E8D-C4EA-42F1-B1C5-3F52AE52432F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3"/>
            <a:stretch/>
          </p:blipFill>
          <p:spPr>
            <a:xfrm>
              <a:off x="1410802" y="1632089"/>
              <a:ext cx="2077200" cy="4248000"/>
            </a:xfrm>
            <a:prstGeom prst="rect">
              <a:avLst/>
            </a:prstGeom>
          </p:spPr>
        </p:pic>
      </p:grpSp>
      <p:grpSp>
        <p:nvGrpSpPr>
          <p:cNvPr id="31" name="Group 33">
            <a:extLst>
              <a:ext uri="{FF2B5EF4-FFF2-40B4-BE49-F238E27FC236}">
                <a16:creationId xmlns:a16="http://schemas.microsoft.com/office/drawing/2014/main" id="{1D1D901D-2248-4CFF-9256-80001A8C6ACE}"/>
              </a:ext>
            </a:extLst>
          </p:cNvPr>
          <p:cNvGrpSpPr/>
          <p:nvPr/>
        </p:nvGrpSpPr>
        <p:grpSpPr>
          <a:xfrm>
            <a:off x="4836016" y="1504433"/>
            <a:ext cx="2519968" cy="4503312"/>
            <a:chOff x="4543331" y="418722"/>
            <a:chExt cx="3105339" cy="6020555"/>
          </a:xfrm>
        </p:grpSpPr>
        <p:sp>
          <p:nvSpPr>
            <p:cNvPr id="33" name="Rectangle: Rounded Corners 3">
              <a:extLst>
                <a:ext uri="{FF2B5EF4-FFF2-40B4-BE49-F238E27FC236}">
                  <a16:creationId xmlns:a16="http://schemas.microsoft.com/office/drawing/2014/main" id="{1FDC27C4-F3AC-4ECE-A70B-112FC8398DF5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: Rounded Corners 20">
              <a:extLst>
                <a:ext uri="{FF2B5EF4-FFF2-40B4-BE49-F238E27FC236}">
                  <a16:creationId xmlns:a16="http://schemas.microsoft.com/office/drawing/2014/main" id="{9039CAA7-19B8-4188-AF3F-A3E92D3A8F87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: Top Corners Rounded 21">
              <a:extLst>
                <a:ext uri="{FF2B5EF4-FFF2-40B4-BE49-F238E27FC236}">
                  <a16:creationId xmlns:a16="http://schemas.microsoft.com/office/drawing/2014/main" id="{FBF4D932-3913-46BD-A277-C772BCCBFF68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B978A313-E1A6-43A0-9598-EABE61B0BADC}"/>
              </a:ext>
            </a:extLst>
          </p:cNvPr>
          <p:cNvGrpSpPr/>
          <p:nvPr/>
        </p:nvGrpSpPr>
        <p:grpSpPr>
          <a:xfrm>
            <a:off x="8482988" y="1504433"/>
            <a:ext cx="2519968" cy="4503312"/>
            <a:chOff x="8482988" y="1504433"/>
            <a:chExt cx="2519968" cy="4503312"/>
          </a:xfrm>
        </p:grpSpPr>
        <p:grpSp>
          <p:nvGrpSpPr>
            <p:cNvPr id="38" name="Group 33">
              <a:extLst>
                <a:ext uri="{FF2B5EF4-FFF2-40B4-BE49-F238E27FC236}">
                  <a16:creationId xmlns:a16="http://schemas.microsoft.com/office/drawing/2014/main" id="{F924AF9D-55B3-4D80-A5A0-3B040392018E}"/>
                </a:ext>
              </a:extLst>
            </p:cNvPr>
            <p:cNvGrpSpPr/>
            <p:nvPr/>
          </p:nvGrpSpPr>
          <p:grpSpPr>
            <a:xfrm>
              <a:off x="8482988" y="1504433"/>
              <a:ext cx="2519968" cy="4503312"/>
              <a:chOff x="4543331" y="418722"/>
              <a:chExt cx="3105339" cy="6020555"/>
            </a:xfrm>
          </p:grpSpPr>
          <p:sp>
            <p:nvSpPr>
              <p:cNvPr id="40" name="Rectangle: Rounded Corners 3">
                <a:extLst>
                  <a:ext uri="{FF2B5EF4-FFF2-40B4-BE49-F238E27FC236}">
                    <a16:creationId xmlns:a16="http://schemas.microsoft.com/office/drawing/2014/main" id="{C0D63617-2E4F-4FBD-B84A-7FEC4BCDA45C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20">
                <a:extLst>
                  <a:ext uri="{FF2B5EF4-FFF2-40B4-BE49-F238E27FC236}">
                    <a16:creationId xmlns:a16="http://schemas.microsoft.com/office/drawing/2014/main" id="{6C2BD321-F93A-4DD4-9AFA-36264FEF7E2A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: Top Corners Rounded 21">
                <a:extLst>
                  <a:ext uri="{FF2B5EF4-FFF2-40B4-BE49-F238E27FC236}">
                    <a16:creationId xmlns:a16="http://schemas.microsoft.com/office/drawing/2014/main" id="{A9B0D9BA-D33B-42E7-B95B-1CACD5B30AF6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606BE9D0-DF1D-4E6E-A1E1-526B8EA68ED8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93"/>
            <a:stretch/>
          </p:blipFill>
          <p:spPr>
            <a:xfrm>
              <a:off x="8703998" y="1632089"/>
              <a:ext cx="2077200" cy="4248000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452B259A-5784-41EE-94F1-B27200D3BDC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6"/>
          <a:stretch/>
        </p:blipFill>
        <p:spPr>
          <a:xfrm>
            <a:off x="5057400" y="1632089"/>
            <a:ext cx="2077200" cy="42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9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5516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  <a:effectLst/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3D986478-2F69-6D65-03C2-E4C490C670C9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9B8B205C-AF9A-1A64-6468-AACDB116D772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9741E504-2CEF-5636-095C-A4F198F2034A}"/>
              </a:ext>
            </a:extLst>
          </p:cNvPr>
          <p:cNvSpPr txBox="1"/>
          <p:nvPr/>
        </p:nvSpPr>
        <p:spPr>
          <a:xfrm>
            <a:off x="6453102" y="4147487"/>
            <a:ext cx="19168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E2A45F12-0DF7-AB9D-3B29-02D14D738E48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199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5118809" y="6242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82069396-2CF9-1789-805C-35ED26DBC876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DEA14F1C-DF44-3071-2D92-E62D2CFC06E1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4767CEA4-97B9-ED57-F945-BE7B3207E3A1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15274463-B76F-FD57-3C73-367CD4388381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5A0E964A-21C2-624F-6B8D-90B47A69839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A14FF4B-B846-4BEF-BE55-9AB5C9EB3FD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5184" t="40298" r="4525" b="39566"/>
          <a:stretch/>
        </p:blipFill>
        <p:spPr>
          <a:xfrm>
            <a:off x="1510325" y="3367042"/>
            <a:ext cx="1875512" cy="940037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24">
            <a:extLst>
              <a:ext uri="{FF2B5EF4-FFF2-40B4-BE49-F238E27FC236}">
                <a16:creationId xmlns:a16="http://schemas.microsoft.com/office/drawing/2014/main" id="{D0B700B2-E118-3709-9690-8CD32CA67FDC}"/>
              </a:ext>
            </a:extLst>
          </p:cNvPr>
          <p:cNvSpPr txBox="1"/>
          <p:nvPr/>
        </p:nvSpPr>
        <p:spPr>
          <a:xfrm>
            <a:off x="4715535" y="2266433"/>
            <a:ext cx="543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La funzione </a:t>
            </a:r>
            <a:r>
              <a:rPr lang="it-IT" i="1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alarms</a:t>
            </a:r>
            <a:r>
              <a:rPr lang="it-IT" i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consente di </a:t>
            </a:r>
            <a:r>
              <a:rPr lang="it-IT" i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endParaRPr kumimoji="0" lang="it-IT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086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A5A5A5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5516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0" name="TextBox 24">
            <a:extLst>
              <a:ext uri="{FF2B5EF4-FFF2-40B4-BE49-F238E27FC236}">
                <a16:creationId xmlns:a16="http://schemas.microsoft.com/office/drawing/2014/main" id="{B8C460C1-18B1-73F2-8CA2-D619171C029B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F9F9A4DC-737D-C3F2-E867-D061BA652A78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58B6F91D-E633-7A4A-C539-A8A41D7FF9CF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rgbClr val="A5A5A5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38EBF238-6463-B911-D9F0-3D35BFA8162F}"/>
              </a:ext>
            </a:extLst>
          </p:cNvPr>
          <p:cNvSpPr txBox="1"/>
          <p:nvPr/>
        </p:nvSpPr>
        <p:spPr>
          <a:xfrm>
            <a:off x="9084118" y="4166537"/>
            <a:ext cx="1916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200" b="1" dirty="0">
                <a:solidFill>
                  <a:schemeClr val="bg1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899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4448753" y="507936"/>
            <a:ext cx="3294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34EFF5C4-9EA4-D7BD-0E20-1A271DF4B9A7}"/>
              </a:ext>
            </a:extLst>
          </p:cNvPr>
          <p:cNvGrpSpPr/>
          <p:nvPr/>
        </p:nvGrpSpPr>
        <p:grpSpPr>
          <a:xfrm>
            <a:off x="1189044" y="1504433"/>
            <a:ext cx="2519968" cy="4503312"/>
            <a:chOff x="4543331" y="418722"/>
            <a:chExt cx="3105339" cy="6020555"/>
          </a:xfrm>
        </p:grpSpPr>
        <p:sp>
          <p:nvSpPr>
            <p:cNvPr id="3" name="Rectangle: Rounded Corners 3">
              <a:extLst>
                <a:ext uri="{FF2B5EF4-FFF2-40B4-BE49-F238E27FC236}">
                  <a16:creationId xmlns:a16="http://schemas.microsoft.com/office/drawing/2014/main" id="{33CF1B1F-C1DB-CB84-8D07-6CF15A1102B1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20">
              <a:extLst>
                <a:ext uri="{FF2B5EF4-FFF2-40B4-BE49-F238E27FC236}">
                  <a16:creationId xmlns:a16="http://schemas.microsoft.com/office/drawing/2014/main" id="{B4BFAB45-315A-12B8-9221-C3CA485D8B9D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Top Corners Rounded 21">
              <a:extLst>
                <a:ext uri="{FF2B5EF4-FFF2-40B4-BE49-F238E27FC236}">
                  <a16:creationId xmlns:a16="http://schemas.microsoft.com/office/drawing/2014/main" id="{149DAF62-65B0-0512-4B1D-6CCB0EC3A713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4C0026CA-220E-5039-7B90-A4F43D0F7359}"/>
              </a:ext>
            </a:extLst>
          </p:cNvPr>
          <p:cNvSpPr txBox="1"/>
          <p:nvPr/>
        </p:nvSpPr>
        <p:spPr>
          <a:xfrm>
            <a:off x="4895985" y="1722151"/>
            <a:ext cx="6504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Che </a:t>
            </a:r>
            <a:r>
              <a:rPr lang="en-US" sz="1400" u="sng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cosa</a:t>
            </a:r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 è corvina cloud?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Corvina cloud è un cloud </a:t>
            </a:r>
            <a:r>
              <a:rPr lang="it-IT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che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 il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monitoraggio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analisi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controllo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dati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per porter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avere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una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gestione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oggetti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(IoT) in modo semplice,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inuitivo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ottimizzato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.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La nostra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applicazione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quindi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possible: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657271E0-AFB0-40C3-B580-36B066A9F0E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3129" b="5879"/>
          <a:stretch/>
        </p:blipFill>
        <p:spPr>
          <a:xfrm>
            <a:off x="1409481" y="1632089"/>
            <a:ext cx="2077200" cy="4248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DBCC810-2614-4EA4-BF76-28863F831C2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5184" t="59779" r="4525" b="9753"/>
          <a:stretch/>
        </p:blipFill>
        <p:spPr>
          <a:xfrm>
            <a:off x="1510325" y="4276436"/>
            <a:ext cx="1875512" cy="1422400"/>
          </a:xfrm>
          <a:prstGeom prst="roundRect">
            <a:avLst/>
          </a:prstGeom>
          <a:ln w="9525"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8759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9F7033-14CF-9483-B3D4-5426B8F52BC8}"/>
              </a:ext>
            </a:extLst>
          </p:cNvPr>
          <p:cNvSpPr/>
          <p:nvPr/>
        </p:nvSpPr>
        <p:spPr>
          <a:xfrm>
            <a:off x="93027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E25CB15-24D1-F1F1-B5DB-51FE5B58BF95}"/>
              </a:ext>
            </a:extLst>
          </p:cNvPr>
          <p:cNvSpPr/>
          <p:nvPr/>
        </p:nvSpPr>
        <p:spPr>
          <a:xfrm>
            <a:off x="3561292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4B58FB-38F4-3B30-3FB3-07FD9AF3BBAB}"/>
              </a:ext>
            </a:extLst>
          </p:cNvPr>
          <p:cNvSpPr/>
          <p:nvPr/>
        </p:nvSpPr>
        <p:spPr>
          <a:xfrm>
            <a:off x="6192309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4A5256-5BE7-E717-5F99-C8CC2FB78036}"/>
              </a:ext>
            </a:extLst>
          </p:cNvPr>
          <p:cNvSpPr/>
          <p:nvPr/>
        </p:nvSpPr>
        <p:spPr>
          <a:xfrm>
            <a:off x="8823325" y="2147239"/>
            <a:ext cx="2438400" cy="3644900"/>
          </a:xfrm>
          <a:prstGeom prst="roundRect">
            <a:avLst>
              <a:gd name="adj" fmla="val 4688"/>
            </a:avLst>
          </a:prstGeom>
          <a:solidFill>
            <a:schemeClr val="bg1">
              <a:alpha val="22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42B1AF-D1C8-C909-40F3-3692AB01A087}"/>
              </a:ext>
            </a:extLst>
          </p:cNvPr>
          <p:cNvSpPr txBox="1"/>
          <p:nvPr/>
        </p:nvSpPr>
        <p:spPr>
          <a:xfrm>
            <a:off x="1001563" y="3742192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Organizations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03004B-482C-61C8-1688-EF6A8B36C3D0}"/>
              </a:ext>
            </a:extLst>
          </p:cNvPr>
          <p:cNvSpPr txBox="1"/>
          <p:nvPr/>
        </p:nvSpPr>
        <p:spPr>
          <a:xfrm>
            <a:off x="4095848" y="3742192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Devices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C9BD03-F120-3640-7C6B-D63730BD1468}"/>
              </a:ext>
            </a:extLst>
          </p:cNvPr>
          <p:cNvSpPr txBox="1"/>
          <p:nvPr/>
        </p:nvSpPr>
        <p:spPr>
          <a:xfrm>
            <a:off x="6787781" y="3742192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Alarms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9014842" y="3742192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Dashboards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5D8608-6FC5-FD8F-B6BE-A46FA7A4ED8C}"/>
              </a:ext>
            </a:extLst>
          </p:cNvPr>
          <p:cNvGrpSpPr/>
          <p:nvPr/>
        </p:nvGrpSpPr>
        <p:grpSpPr>
          <a:xfrm>
            <a:off x="-9175584" y="-181391"/>
            <a:ext cx="12931798" cy="12931798"/>
            <a:chOff x="-2979855" y="496957"/>
            <a:chExt cx="11236836" cy="1123683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FF9089-8237-19E5-96E1-2E1CE3F6B7F0}"/>
                </a:ext>
              </a:extLst>
            </p:cNvPr>
            <p:cNvSpPr/>
            <p:nvPr/>
          </p:nvSpPr>
          <p:spPr>
            <a:xfrm>
              <a:off x="-2979855" y="496957"/>
              <a:ext cx="11236836" cy="1123683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F66B258D-7604-C83A-7339-5052A485F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475379" y="2002598"/>
              <a:ext cx="891915" cy="891915"/>
            </a:xfrm>
            <a:prstGeom prst="ellipse">
              <a:avLst/>
            </a:prstGeom>
            <a:noFill/>
            <a:effectLst>
              <a:glow rad="673100">
                <a:schemeClr val="accent3">
                  <a:satMod val="175000"/>
                  <a:alpha val="27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B65B3F8-F6F8-6592-331A-A8295F82C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r="25029"/>
          <a:stretch/>
        </p:blipFill>
        <p:spPr bwMode="auto">
          <a:xfrm>
            <a:off x="4267737" y="1508765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28CD1D26-D9B0-A8B1-5151-0D1D470DF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34"/>
          <a:stretch/>
        </p:blipFill>
        <p:spPr bwMode="auto">
          <a:xfrm>
            <a:off x="6891537" y="1508764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40307E-AA1B-D7B8-842E-C43A0842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r="2734"/>
          <a:stretch/>
        </p:blipFill>
        <p:spPr bwMode="auto">
          <a:xfrm>
            <a:off x="9515337" y="1572742"/>
            <a:ext cx="1026451" cy="1026451"/>
          </a:xfrm>
          <a:prstGeom prst="ellipse">
            <a:avLst/>
          </a:prstGeom>
          <a:noFill/>
          <a:effectLst>
            <a:glow rad="673100">
              <a:schemeClr val="accent3">
                <a:satMod val="175000"/>
                <a:alpha val="27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6042310-5B75-97E7-147F-66589CEC9C2A}"/>
              </a:ext>
            </a:extLst>
          </p:cNvPr>
          <p:cNvSpPr txBox="1"/>
          <p:nvPr/>
        </p:nvSpPr>
        <p:spPr>
          <a:xfrm>
            <a:off x="3891710" y="563988"/>
            <a:ext cx="440857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4" name="TextBox 24">
            <a:extLst>
              <a:ext uri="{FF2B5EF4-FFF2-40B4-BE49-F238E27FC236}">
                <a16:creationId xmlns:a16="http://schemas.microsoft.com/office/drawing/2014/main" id="{62D580DE-9ADE-B70F-6947-2C435F63F7AC}"/>
              </a:ext>
            </a:extLst>
          </p:cNvPr>
          <p:cNvSpPr txBox="1"/>
          <p:nvPr/>
        </p:nvSpPr>
        <p:spPr>
          <a:xfrm>
            <a:off x="1191068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Questa funzionalità permette di visualizzare le varie organizzazioni a cui si appartiene. Accedendo ad esse è possibile visualizzare i dispositivi,  e quindi i dati, che vengono condivisi sul cloud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5" name="TextBox 28">
            <a:extLst>
              <a:ext uri="{FF2B5EF4-FFF2-40B4-BE49-F238E27FC236}">
                <a16:creationId xmlns:a16="http://schemas.microsoft.com/office/drawing/2014/main" id="{A24C5C67-CE70-4EE7-61C8-689EF7809E63}"/>
              </a:ext>
            </a:extLst>
          </p:cNvPr>
          <p:cNvSpPr txBox="1"/>
          <p:nvPr/>
        </p:nvSpPr>
        <p:spPr>
          <a:xfrm>
            <a:off x="3822083" y="4433237"/>
            <a:ext cx="1916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L’elemento corrente permette di visualizzare i dispositivi apparentanti ad una specifica organizzazione, è quindi possibile vedere lo stato di esso e i dati che produce.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6CB76A82-3364-A8E6-57A3-783CCF19DE94}"/>
              </a:ext>
            </a:extLst>
          </p:cNvPr>
          <p:cNvSpPr txBox="1"/>
          <p:nvPr/>
        </p:nvSpPr>
        <p:spPr>
          <a:xfrm>
            <a:off x="6453102" y="4433237"/>
            <a:ext cx="191681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Questa caratteristica permette di avere delle notifiche che informano l’utente di qualsiasi evento da lui predefinito, come ad esempio la raggiunta di valori specifici dei parametri designati.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6" name="TextBox 30">
            <a:extLst>
              <a:ext uri="{FF2B5EF4-FFF2-40B4-BE49-F238E27FC236}">
                <a16:creationId xmlns:a16="http://schemas.microsoft.com/office/drawing/2014/main" id="{4CB92142-5351-568A-46F6-0CC00AA59BCB}"/>
              </a:ext>
            </a:extLst>
          </p:cNvPr>
          <p:cNvSpPr txBox="1"/>
          <p:nvPr/>
        </p:nvSpPr>
        <p:spPr>
          <a:xfrm>
            <a:off x="9084118" y="4433237"/>
            <a:ext cx="191681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it-IT" sz="1050" dirty="0">
                <a:solidFill>
                  <a:schemeClr val="bg1"/>
                </a:solidFill>
              </a:rPr>
              <a:t>Questo aspetto permette di organizzare i vari dati dell’applicazione in una comoda pagina grafica, rendendo la lettura più intuitiva </a:t>
            </a:r>
            <a:endParaRPr kumimoji="0" lang="en-US" sz="105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668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0833E-6 -3.33333E-6 L 2.70833E-6 0.0379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2.5E-6 1.48148E-6 L -2.5E-6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2.08333E-6 1.48148E-6 L 2.08333E-6 0.0379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9" grpId="0"/>
      <p:bldP spid="19" grpId="1"/>
      <p:bldP spid="26" grpId="0"/>
      <p:bldP spid="2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l 85">
            <a:extLst>
              <a:ext uri="{FF2B5EF4-FFF2-40B4-BE49-F238E27FC236}">
                <a16:creationId xmlns:a16="http://schemas.microsoft.com/office/drawing/2014/main" id="{78D83E90-C81B-3639-E855-6BA237B1E72F}"/>
              </a:ext>
            </a:extLst>
          </p:cNvPr>
          <p:cNvSpPr/>
          <p:nvPr/>
        </p:nvSpPr>
        <p:spPr>
          <a:xfrm>
            <a:off x="5633915" y="2601155"/>
            <a:ext cx="924172" cy="924172"/>
          </a:xfrm>
          <a:prstGeom prst="ellipse">
            <a:avLst/>
          </a:prstGeom>
          <a:solidFill>
            <a:srgbClr val="51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2671132"/>
            <a:ext cx="798604" cy="798604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5A5A5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364970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307034E3-CBAC-B5B4-40F1-21310784FA09}"/>
              </a:ext>
            </a:extLst>
          </p:cNvPr>
          <p:cNvGrpSpPr/>
          <p:nvPr/>
        </p:nvGrpSpPr>
        <p:grpSpPr>
          <a:xfrm>
            <a:off x="4543331" y="418723"/>
            <a:ext cx="3105339" cy="6020555"/>
            <a:chOff x="4660705" y="7340423"/>
            <a:chExt cx="3105339" cy="6020555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35B6DA1-3544-C18C-D974-10EAACB6237C}"/>
                </a:ext>
              </a:extLst>
            </p:cNvPr>
            <p:cNvSpPr/>
            <p:nvPr/>
          </p:nvSpPr>
          <p:spPr>
            <a:xfrm>
              <a:off x="5751289" y="9522856"/>
              <a:ext cx="924172" cy="924172"/>
            </a:xfrm>
            <a:prstGeom prst="ellipse">
              <a:avLst/>
            </a:prstGeom>
            <a:solidFill>
              <a:srgbClr val="51DE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6268D676-6AD6-6C60-D7D3-69F4BEAAA80C}"/>
                </a:ext>
              </a:extLst>
            </p:cNvPr>
            <p:cNvGrpSpPr/>
            <p:nvPr/>
          </p:nvGrpSpPr>
          <p:grpSpPr>
            <a:xfrm>
              <a:off x="4660705" y="7340423"/>
              <a:ext cx="3105339" cy="6020555"/>
              <a:chOff x="4543331" y="418722"/>
              <a:chExt cx="3105339" cy="6020555"/>
            </a:xfrm>
          </p:grpSpPr>
          <p:sp>
            <p:nvSpPr>
              <p:cNvPr id="142" name="Rectangle: Rounded Corners 141">
                <a:extLst>
                  <a:ext uri="{FF2B5EF4-FFF2-40B4-BE49-F238E27FC236}">
                    <a16:creationId xmlns:a16="http://schemas.microsoft.com/office/drawing/2014/main" id="{2132556B-1414-3959-7A82-EF1E2690FCD2}"/>
                  </a:ext>
                </a:extLst>
              </p:cNvPr>
              <p:cNvSpPr/>
              <p:nvPr/>
            </p:nvSpPr>
            <p:spPr>
              <a:xfrm>
                <a:off x="4543331" y="418723"/>
                <a:ext cx="3105339" cy="6020554"/>
              </a:xfrm>
              <a:prstGeom prst="roundRect">
                <a:avLst>
                  <a:gd name="adj" fmla="val 1551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1029DE2C-B400-1FA8-C346-2E3FD8A2B035}"/>
                  </a:ext>
                </a:extLst>
              </p:cNvPr>
              <p:cNvSpPr/>
              <p:nvPr/>
            </p:nvSpPr>
            <p:spPr>
              <a:xfrm>
                <a:off x="4618628" y="505838"/>
                <a:ext cx="2954744" cy="5858748"/>
              </a:xfrm>
              <a:prstGeom prst="roundRect">
                <a:avLst>
                  <a:gd name="adj" fmla="val 15247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: Top Corners Rounded 143">
                <a:extLst>
                  <a:ext uri="{FF2B5EF4-FFF2-40B4-BE49-F238E27FC236}">
                    <a16:creationId xmlns:a16="http://schemas.microsoft.com/office/drawing/2014/main" id="{D4874DA0-2035-FE28-441B-509DC4DACE29}"/>
                  </a:ext>
                </a:extLst>
              </p:cNvPr>
              <p:cNvSpPr/>
              <p:nvPr/>
            </p:nvSpPr>
            <p:spPr>
              <a:xfrm rot="10800000">
                <a:off x="5226996" y="418722"/>
                <a:ext cx="1738008" cy="29106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FE08987C-55AF-7957-2940-1AC77CD689F4}"/>
                </a:ext>
              </a:extLst>
            </p:cNvPr>
            <p:cNvSpPr/>
            <p:nvPr/>
          </p:nvSpPr>
          <p:spPr>
            <a:xfrm>
              <a:off x="4807069" y="11955428"/>
              <a:ext cx="2788467" cy="1077362"/>
            </a:xfrm>
            <a:prstGeom prst="roundRect">
              <a:avLst>
                <a:gd name="adj" fmla="val 3179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4879664-CAF1-A2BE-C5B0-453344DCAE52}"/>
                </a:ext>
              </a:extLst>
            </p:cNvPr>
            <p:cNvGrpSpPr/>
            <p:nvPr/>
          </p:nvGrpSpPr>
          <p:grpSpPr>
            <a:xfrm>
              <a:off x="5816299" y="12099755"/>
              <a:ext cx="798604" cy="798604"/>
              <a:chOff x="5698925" y="5178054"/>
              <a:chExt cx="798604" cy="798604"/>
            </a:xfrm>
          </p:grpSpPr>
          <p:sp>
            <p:nvSpPr>
              <p:cNvPr id="140" name="Rectangle: Rounded Corners 139">
                <a:extLst>
                  <a:ext uri="{FF2B5EF4-FFF2-40B4-BE49-F238E27FC236}">
                    <a16:creationId xmlns:a16="http://schemas.microsoft.com/office/drawing/2014/main" id="{C9E194FF-E4DD-0058-F4F4-81F3B0E5AAA5}"/>
                  </a:ext>
                </a:extLst>
              </p:cNvPr>
              <p:cNvSpPr/>
              <p:nvPr/>
            </p:nvSpPr>
            <p:spPr>
              <a:xfrm>
                <a:off x="5698925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1399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1" name="Graphic 140" descr="Envelope with solid fill">
                <a:extLst>
                  <a:ext uri="{FF2B5EF4-FFF2-40B4-BE49-F238E27FC236}">
                    <a16:creationId xmlns:a16="http://schemas.microsoft.com/office/drawing/2014/main" id="{70533AE5-2F64-CA56-C6FC-A149B2EDF2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793883" y="5277820"/>
                <a:ext cx="605018" cy="605018"/>
              </a:xfrm>
              <a:prstGeom prst="rect">
                <a:avLst/>
              </a:prstGeom>
            </p:spPr>
          </p:pic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DF46E9A2-E402-CD50-7637-2EFB2BDDD49C}"/>
                </a:ext>
              </a:extLst>
            </p:cNvPr>
            <p:cNvGrpSpPr/>
            <p:nvPr/>
          </p:nvGrpSpPr>
          <p:grpSpPr>
            <a:xfrm>
              <a:off x="4971466" y="12099755"/>
              <a:ext cx="798604" cy="798604"/>
              <a:chOff x="4854092" y="5178054"/>
              <a:chExt cx="798604" cy="798604"/>
            </a:xfrm>
          </p:grpSpPr>
          <p:sp>
            <p:nvSpPr>
              <p:cNvPr id="138" name="Rectangle: Rounded Corners 137">
                <a:extLst>
                  <a:ext uri="{FF2B5EF4-FFF2-40B4-BE49-F238E27FC236}">
                    <a16:creationId xmlns:a16="http://schemas.microsoft.com/office/drawing/2014/main" id="{FD7CC35A-4CD2-A41C-C8C3-53093498E133}"/>
                  </a:ext>
                </a:extLst>
              </p:cNvPr>
              <p:cNvSpPr/>
              <p:nvPr/>
            </p:nvSpPr>
            <p:spPr>
              <a:xfrm>
                <a:off x="4854092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6FE34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9" name="Graphic 138" descr="Chat with solid fill">
                <a:extLst>
                  <a:ext uri="{FF2B5EF4-FFF2-40B4-BE49-F238E27FC236}">
                    <a16:creationId xmlns:a16="http://schemas.microsoft.com/office/drawing/2014/main" id="{15747A66-7DE4-7CE2-07A7-C786B8AEF9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885339" y="5252648"/>
                <a:ext cx="714958" cy="714958"/>
              </a:xfrm>
              <a:prstGeom prst="rect">
                <a:avLst/>
              </a:prstGeom>
            </p:spPr>
          </p:pic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C5B84059-4564-E01A-85CE-A99BF6EC39C6}"/>
                </a:ext>
              </a:extLst>
            </p:cNvPr>
            <p:cNvGrpSpPr/>
            <p:nvPr/>
          </p:nvGrpSpPr>
          <p:grpSpPr>
            <a:xfrm>
              <a:off x="6661130" y="12099755"/>
              <a:ext cx="798604" cy="798604"/>
              <a:chOff x="6543756" y="5178054"/>
              <a:chExt cx="798604" cy="798604"/>
            </a:xfrm>
          </p:grpSpPr>
          <p:sp>
            <p:nvSpPr>
              <p:cNvPr id="136" name="Rectangle: Rounded Corners 135">
                <a:extLst>
                  <a:ext uri="{FF2B5EF4-FFF2-40B4-BE49-F238E27FC236}">
                    <a16:creationId xmlns:a16="http://schemas.microsoft.com/office/drawing/2014/main" id="{29EBF9F2-8249-B7BA-5DE6-73E8E327471E}"/>
                  </a:ext>
                </a:extLst>
              </p:cNvPr>
              <p:cNvSpPr/>
              <p:nvPr/>
            </p:nvSpPr>
            <p:spPr>
              <a:xfrm>
                <a:off x="6543756" y="5178054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7" name="Graphic 136" descr="Camera with solid fill">
                <a:extLst>
                  <a:ext uri="{FF2B5EF4-FFF2-40B4-BE49-F238E27FC236}">
                    <a16:creationId xmlns:a16="http://schemas.microsoft.com/office/drawing/2014/main" id="{A8A759D3-BE05-E87D-EFFE-C565CB8299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614186" y="5258148"/>
                <a:ext cx="642796" cy="642796"/>
              </a:xfrm>
              <a:prstGeom prst="rect">
                <a:avLst/>
              </a:prstGeom>
            </p:spPr>
          </p:pic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7DEA1355-2FD2-A150-5E7E-D02CA24B2027}"/>
                </a:ext>
              </a:extLst>
            </p:cNvPr>
            <p:cNvGrpSpPr/>
            <p:nvPr/>
          </p:nvGrpSpPr>
          <p:grpSpPr>
            <a:xfrm>
              <a:off x="4971466" y="7784937"/>
              <a:ext cx="2488268" cy="1621984"/>
              <a:chOff x="4854092" y="863236"/>
              <a:chExt cx="2488268" cy="1621984"/>
            </a:xfrm>
          </p:grpSpPr>
          <p:sp>
            <p:nvSpPr>
              <p:cNvPr id="128" name="Rectangle: Rounded Corners 127">
                <a:extLst>
                  <a:ext uri="{FF2B5EF4-FFF2-40B4-BE49-F238E27FC236}">
                    <a16:creationId xmlns:a16="http://schemas.microsoft.com/office/drawing/2014/main" id="{A433AC89-DD32-5591-2868-ADCD538A0E38}"/>
                  </a:ext>
                </a:extLst>
              </p:cNvPr>
              <p:cNvSpPr/>
              <p:nvPr/>
            </p:nvSpPr>
            <p:spPr>
              <a:xfrm>
                <a:off x="4854092" y="881342"/>
                <a:ext cx="2488268" cy="1603878"/>
              </a:xfrm>
              <a:prstGeom prst="roundRect">
                <a:avLst>
                  <a:gd name="adj" fmla="val 11783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E71EB57-8BDF-39D1-88F9-0A8DB6B4AAAB}"/>
                  </a:ext>
                </a:extLst>
              </p:cNvPr>
              <p:cNvSpPr txBox="1"/>
              <p:nvPr/>
            </p:nvSpPr>
            <p:spPr>
              <a:xfrm>
                <a:off x="4885339" y="913540"/>
                <a:ext cx="126989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AUG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20A499E-574C-6827-D513-AA72005F88D9}"/>
                  </a:ext>
                </a:extLst>
              </p:cNvPr>
              <p:cNvSpPr txBox="1"/>
              <p:nvPr/>
            </p:nvSpPr>
            <p:spPr>
              <a:xfrm>
                <a:off x="5285288" y="1467067"/>
                <a:ext cx="47000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1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DFA02EAB-B622-7321-1FA2-7A87B28917AB}"/>
                  </a:ext>
                </a:extLst>
              </p:cNvPr>
              <p:cNvSpPr txBox="1"/>
              <p:nvPr/>
            </p:nvSpPr>
            <p:spPr>
              <a:xfrm>
                <a:off x="5188306" y="2034412"/>
                <a:ext cx="66396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MON</a:t>
                </a:r>
              </a:p>
            </p:txBody>
          </p:sp>
          <p:pic>
            <p:nvPicPr>
              <p:cNvPr id="132" name="Graphic 131" descr="Dim (Smaller Sun) with solid fill">
                <a:extLst>
                  <a:ext uri="{FF2B5EF4-FFF2-40B4-BE49-F238E27FC236}">
                    <a16:creationId xmlns:a16="http://schemas.microsoft.com/office/drawing/2014/main" id="{766CF851-AAB9-1C53-7A4E-370DE9A059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315590" y="863236"/>
                <a:ext cx="963322" cy="963322"/>
              </a:xfrm>
              <a:prstGeom prst="rect">
                <a:avLst/>
              </a:prstGeom>
            </p:spPr>
          </p:pic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4C8C01E-C287-FC23-802A-41A2D876B943}"/>
                  </a:ext>
                </a:extLst>
              </p:cNvPr>
              <p:cNvSpPr txBox="1"/>
              <p:nvPr/>
            </p:nvSpPr>
            <p:spPr>
              <a:xfrm>
                <a:off x="6379637" y="1696400"/>
                <a:ext cx="8352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Sunny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591CB949-39F8-77BE-47C7-DA4834A198D5}"/>
                  </a:ext>
                </a:extLst>
              </p:cNvPr>
              <p:cNvSpPr txBox="1"/>
              <p:nvPr/>
            </p:nvSpPr>
            <p:spPr>
              <a:xfrm>
                <a:off x="6379637" y="1984732"/>
                <a:ext cx="5469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18</a:t>
                </a:r>
                <a:r>
                  <a:rPr lang="en-US" sz="1600" baseline="30000" dirty="0">
                    <a:solidFill>
                      <a:schemeClr val="bg1"/>
                    </a:solidFill>
                    <a:latin typeface="Helvetica" panose="020B0500000000000000" pitchFamily="34" charset="0"/>
                  </a:rPr>
                  <a:t>O</a:t>
                </a:r>
                <a:endParaRPr lang="en-US" baseline="30000" dirty="0">
                  <a:solidFill>
                    <a:schemeClr val="bg1"/>
                  </a:solidFill>
                  <a:latin typeface="Helvetica" panose="020B0500000000000000" pitchFamily="34" charset="0"/>
                </a:endParaRPr>
              </a:p>
            </p:txBody>
          </p: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70F4D2B-4106-7BF0-1867-8250849AF9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1451" y="1104522"/>
                <a:ext cx="0" cy="11769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6A9A622D-2268-AE2E-AB4C-D62F22BF207A}"/>
                </a:ext>
              </a:extLst>
            </p:cNvPr>
            <p:cNvSpPr txBox="1"/>
            <p:nvPr/>
          </p:nvSpPr>
          <p:spPr>
            <a:xfrm>
              <a:off x="4971466" y="10388163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History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CCC8FF5-3456-A262-7105-BB35A4332D26}"/>
                </a:ext>
              </a:extLst>
            </p:cNvPr>
            <p:cNvSpPr txBox="1"/>
            <p:nvPr/>
          </p:nvSpPr>
          <p:spPr>
            <a:xfrm>
              <a:off x="6655881" y="10388163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Math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0465B2D-C4FE-A6C7-44DD-F2CFA069D25A}"/>
                </a:ext>
              </a:extLst>
            </p:cNvPr>
            <p:cNvSpPr txBox="1"/>
            <p:nvPr/>
          </p:nvSpPr>
          <p:spPr>
            <a:xfrm>
              <a:off x="4920787" y="11513130"/>
              <a:ext cx="8955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Geography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073F0925-D3EF-F2F5-7077-98541AFDB0E6}"/>
                </a:ext>
              </a:extLst>
            </p:cNvPr>
            <p:cNvSpPr txBox="1"/>
            <p:nvPr/>
          </p:nvSpPr>
          <p:spPr>
            <a:xfrm>
              <a:off x="5804225" y="11513130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Art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6B1A0D0F-F4D8-F38D-96B2-BA6CB83214D2}"/>
                </a:ext>
              </a:extLst>
            </p:cNvPr>
            <p:cNvSpPr txBox="1"/>
            <p:nvPr/>
          </p:nvSpPr>
          <p:spPr>
            <a:xfrm>
              <a:off x="6655881" y="11513130"/>
              <a:ext cx="794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Helvetica" panose="020B0500000000000000" pitchFamily="34" charset="0"/>
                </a:rPr>
                <a:t>Biology</a:t>
              </a: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9E1D858-9900-3BB6-A1E7-E1BD918E156E}"/>
                </a:ext>
              </a:extLst>
            </p:cNvPr>
            <p:cNvGrpSpPr/>
            <p:nvPr/>
          </p:nvGrpSpPr>
          <p:grpSpPr>
            <a:xfrm>
              <a:off x="4971466" y="9592833"/>
              <a:ext cx="798604" cy="798604"/>
              <a:chOff x="4854092" y="2671132"/>
              <a:chExt cx="798604" cy="798604"/>
            </a:xfrm>
          </p:grpSpPr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9CD73C0B-1F75-DF4F-69C0-DAFA0949A50F}"/>
                  </a:ext>
                </a:extLst>
              </p:cNvPr>
              <p:cNvSpPr/>
              <p:nvPr/>
            </p:nvSpPr>
            <p:spPr>
              <a:xfrm>
                <a:off x="4854092" y="2671132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7" name="Graphic 126" descr="Books with solid fill">
                <a:extLst>
                  <a:ext uri="{FF2B5EF4-FFF2-40B4-BE49-F238E27FC236}">
                    <a16:creationId xmlns:a16="http://schemas.microsoft.com/office/drawing/2014/main" id="{D8AEE7B5-2204-2C18-A6DA-4CA103676C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4945518" y="2785952"/>
                <a:ext cx="594600" cy="594600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5D611A7F-B042-C100-1FF8-85C15815A37D}"/>
                </a:ext>
              </a:extLst>
            </p:cNvPr>
            <p:cNvGrpSpPr/>
            <p:nvPr/>
          </p:nvGrpSpPr>
          <p:grpSpPr>
            <a:xfrm>
              <a:off x="4971466" y="10704649"/>
              <a:ext cx="798604" cy="798604"/>
              <a:chOff x="4854092" y="3782948"/>
              <a:chExt cx="798604" cy="798604"/>
            </a:xfrm>
          </p:grpSpPr>
          <p:sp>
            <p:nvSpPr>
              <p:cNvPr id="124" name="Rectangle: Rounded Corners 123">
                <a:extLst>
                  <a:ext uri="{FF2B5EF4-FFF2-40B4-BE49-F238E27FC236}">
                    <a16:creationId xmlns:a16="http://schemas.microsoft.com/office/drawing/2014/main" id="{F5159C2D-99C6-6EFC-9879-E57152B2ECA6}"/>
                  </a:ext>
                </a:extLst>
              </p:cNvPr>
              <p:cNvSpPr/>
              <p:nvPr/>
            </p:nvSpPr>
            <p:spPr>
              <a:xfrm>
                <a:off x="4854092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C4A1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5" name="Graphic 124" descr="Earth globe: Americas with solid fill">
                <a:extLst>
                  <a:ext uri="{FF2B5EF4-FFF2-40B4-BE49-F238E27FC236}">
                    <a16:creationId xmlns:a16="http://schemas.microsoft.com/office/drawing/2014/main" id="{9B5ECB8F-AD20-25AA-878A-42B8C9E9FF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4903445" y="3837079"/>
                <a:ext cx="686336" cy="686336"/>
              </a:xfrm>
              <a:prstGeom prst="rect">
                <a:avLst/>
              </a:prstGeom>
            </p:spPr>
          </p:pic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B6C33AA0-83CA-63CA-3080-0368D7BC1271}"/>
                </a:ext>
              </a:extLst>
            </p:cNvPr>
            <p:cNvGrpSpPr/>
            <p:nvPr/>
          </p:nvGrpSpPr>
          <p:grpSpPr>
            <a:xfrm>
              <a:off x="5816299" y="10704649"/>
              <a:ext cx="798604" cy="798604"/>
              <a:chOff x="5698925" y="3782948"/>
              <a:chExt cx="798604" cy="798604"/>
            </a:xfrm>
          </p:grpSpPr>
          <p:sp>
            <p:nvSpPr>
              <p:cNvPr id="122" name="Rectangle: Rounded Corners 121">
                <a:extLst>
                  <a:ext uri="{FF2B5EF4-FFF2-40B4-BE49-F238E27FC236}">
                    <a16:creationId xmlns:a16="http://schemas.microsoft.com/office/drawing/2014/main" id="{3C97EE75-8A71-2A24-068A-AA23F946602A}"/>
                  </a:ext>
                </a:extLst>
              </p:cNvPr>
              <p:cNvSpPr/>
              <p:nvPr/>
            </p:nvSpPr>
            <p:spPr>
              <a:xfrm>
                <a:off x="5698925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F600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Graphic 122" descr="Palette with solid fill">
                <a:extLst>
                  <a:ext uri="{FF2B5EF4-FFF2-40B4-BE49-F238E27FC236}">
                    <a16:creationId xmlns:a16="http://schemas.microsoft.com/office/drawing/2014/main" id="{D232A497-7D79-B34E-2470-6B91F4D57C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5712592" y="3815187"/>
                <a:ext cx="740837" cy="740837"/>
              </a:xfrm>
              <a:prstGeom prst="rect">
                <a:avLst/>
              </a:prstGeom>
            </p:spPr>
          </p:pic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E427B78-45DE-E9CA-48C2-9C9B3CAF3B15}"/>
                </a:ext>
              </a:extLst>
            </p:cNvPr>
            <p:cNvGrpSpPr/>
            <p:nvPr/>
          </p:nvGrpSpPr>
          <p:grpSpPr>
            <a:xfrm>
              <a:off x="6661130" y="10704649"/>
              <a:ext cx="798604" cy="798604"/>
              <a:chOff x="6543756" y="3782948"/>
              <a:chExt cx="798604" cy="798604"/>
            </a:xfrm>
          </p:grpSpPr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E1BB0CD4-79AB-6962-C6E8-927E9FE31155}"/>
                  </a:ext>
                </a:extLst>
              </p:cNvPr>
              <p:cNvSpPr/>
              <p:nvPr/>
            </p:nvSpPr>
            <p:spPr>
              <a:xfrm>
                <a:off x="6543756" y="3782948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006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1" name="Graphic 120" descr="Leaf with solid fill">
                <a:extLst>
                  <a:ext uri="{FF2B5EF4-FFF2-40B4-BE49-F238E27FC236}">
                    <a16:creationId xmlns:a16="http://schemas.microsoft.com/office/drawing/2014/main" id="{F77FFD7A-E08D-C8BA-4115-C9E6D84FE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6633385" y="3872577"/>
                <a:ext cx="619346" cy="619346"/>
              </a:xfrm>
              <a:prstGeom prst="rect">
                <a:avLst/>
              </a:prstGeom>
            </p:spPr>
          </p:pic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A5BFB258-5380-C2D1-9DF7-16155301B744}"/>
                </a:ext>
              </a:extLst>
            </p:cNvPr>
            <p:cNvGrpSpPr/>
            <p:nvPr/>
          </p:nvGrpSpPr>
          <p:grpSpPr>
            <a:xfrm>
              <a:off x="6661130" y="9592833"/>
              <a:ext cx="798604" cy="798604"/>
              <a:chOff x="6543756" y="2671132"/>
              <a:chExt cx="798604" cy="798604"/>
            </a:xfrm>
          </p:grpSpPr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7C616B81-F59D-9E86-0CA3-EFB40ADE5263}"/>
                  </a:ext>
                </a:extLst>
              </p:cNvPr>
              <p:cNvSpPr/>
              <p:nvPr/>
            </p:nvSpPr>
            <p:spPr>
              <a:xfrm>
                <a:off x="6543756" y="2671132"/>
                <a:ext cx="798604" cy="798604"/>
              </a:xfrm>
              <a:prstGeom prst="roundRect">
                <a:avLst>
                  <a:gd name="adj" fmla="val 16065"/>
                </a:avLst>
              </a:prstGeom>
              <a:solidFill>
                <a:srgbClr val="FF72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9" name="Graphic 118" descr="Calculator with solid fill">
                <a:extLst>
                  <a:ext uri="{FF2B5EF4-FFF2-40B4-BE49-F238E27FC236}">
                    <a16:creationId xmlns:a16="http://schemas.microsoft.com/office/drawing/2014/main" id="{B856567E-F187-C924-33C1-5E815EC66E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6607220" y="2746032"/>
                <a:ext cx="653570" cy="653570"/>
              </a:xfrm>
              <a:prstGeom prst="rect">
                <a:avLst/>
              </a:prstGeom>
            </p:spPr>
          </p:pic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5698925" y="2671132"/>
            <a:ext cx="798604" cy="798604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5853770A-9ABE-DCEB-E720-02536BD24ABE}"/>
              </a:ext>
            </a:extLst>
          </p:cNvPr>
          <p:cNvSpPr txBox="1"/>
          <p:nvPr/>
        </p:nvSpPr>
        <p:spPr>
          <a:xfrm>
            <a:off x="5686851" y="3466463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</p:spTree>
    <p:extLst>
      <p:ext uri="{BB962C8B-B14F-4D97-AF65-F5344CB8AC3E}">
        <p14:creationId xmlns:p14="http://schemas.microsoft.com/office/powerpoint/2010/main" val="2955818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2739381-D88D-D505-CFCB-865829C97677}"/>
              </a:ext>
            </a:extLst>
          </p:cNvPr>
          <p:cNvSpPr txBox="1"/>
          <p:nvPr/>
        </p:nvSpPr>
        <p:spPr>
          <a:xfrm>
            <a:off x="4302882" y="507936"/>
            <a:ext cx="35862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Si </a:t>
            </a:r>
            <a:r>
              <a:rPr lang="en-US" sz="4000" noProof="0" dirty="0" err="1">
                <a:solidFill>
                  <a:prstClr val="white"/>
                </a:solidFill>
                <a:latin typeface="Poppins Light" panose="02000000000000000000" pitchFamily="2" charset="0"/>
                <a:cs typeface="Poppins Light" panose="02000000000000000000" pitchFamily="2" charset="0"/>
              </a:rPr>
              <a:t>ringraziano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 Light" panose="02000000000000000000" pitchFamily="2" charset="0"/>
              <a:cs typeface="Poppins Light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4A400A6-D98D-872E-8AFA-73E8C6C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225" y="978195"/>
            <a:ext cx="7181710" cy="4901609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F85D7712-5B01-3AF1-FE71-7FF4FA0E740E}"/>
              </a:ext>
            </a:extLst>
          </p:cNvPr>
          <p:cNvSpPr/>
          <p:nvPr/>
        </p:nvSpPr>
        <p:spPr>
          <a:xfrm rot="21192969">
            <a:off x="-12786037" y="-2402880"/>
            <a:ext cx="22446050" cy="22446050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4791EF-0260-521A-D2AD-2869D6959710}"/>
              </a:ext>
            </a:extLst>
          </p:cNvPr>
          <p:cNvGrpSpPr/>
          <p:nvPr/>
        </p:nvGrpSpPr>
        <p:grpSpPr>
          <a:xfrm>
            <a:off x="695931" y="563988"/>
            <a:ext cx="714871" cy="714871"/>
            <a:chOff x="5698925" y="2671132"/>
            <a:chExt cx="798604" cy="798604"/>
          </a:xfrm>
          <a:solidFill>
            <a:schemeClr val="accent3"/>
          </a:solidFill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8A2619D-5BF9-C231-521A-93C4A5B0381A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73">
              <a:extLst>
                <a:ext uri="{FF2B5EF4-FFF2-40B4-BE49-F238E27FC236}">
                  <a16:creationId xmlns:a16="http://schemas.microsoft.com/office/drawing/2014/main" id="{F16781E4-941E-8F6B-687A-510AC673F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  <a:grpFill/>
          </p:spPr>
        </p:pic>
      </p:grp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58D911-535B-09B4-6F1B-30AEC7D00E57}"/>
              </a:ext>
            </a:extLst>
          </p:cNvPr>
          <p:cNvSpPr txBox="1"/>
          <p:nvPr/>
        </p:nvSpPr>
        <p:spPr>
          <a:xfrm>
            <a:off x="695931" y="1720838"/>
            <a:ext cx="405384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Promotori progetto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Digital..mente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ATS Team3D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Confindustria Lecco e Sondrio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E.I.B.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Fanuc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Italia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ITS Lombardia Meccatronica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Next-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Stel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Solutions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Omet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Opticon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Data Solutions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Eplan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SpA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Siemens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SpA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Simecon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Telmotor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Spa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TGI Tank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Gauging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Italia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Srl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Varo Sr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C7A6330-467F-C0BB-F1DC-18B47913A9BE}"/>
              </a:ext>
            </a:extLst>
          </p:cNvPr>
          <p:cNvSpPr txBox="1"/>
          <p:nvPr/>
        </p:nvSpPr>
        <p:spPr>
          <a:xfrm>
            <a:off x="6489686" y="1720838"/>
            <a:ext cx="34798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Le scuole: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IISS «A. Greppi» Monticello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IIS «P.A. Fiocchi» Lecco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391225A-3DE1-A5B7-281F-2F950D56B387}"/>
              </a:ext>
            </a:extLst>
          </p:cNvPr>
          <p:cNvSpPr txBox="1"/>
          <p:nvPr/>
        </p:nvSpPr>
        <p:spPr>
          <a:xfrm>
            <a:off x="6489686" y="3253688"/>
            <a:ext cx="34798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 professori: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Malafronte Gennaro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Melcarne Luca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Pennati Emilio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Petracca Pietro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Vincenzo Villa</a:t>
            </a:r>
          </a:p>
        </p:txBody>
      </p:sp>
    </p:spTree>
    <p:extLst>
      <p:ext uri="{BB962C8B-B14F-4D97-AF65-F5344CB8AC3E}">
        <p14:creationId xmlns:p14="http://schemas.microsoft.com/office/powerpoint/2010/main" val="7653295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BF4695-B604-8AB7-E564-7D6F2E88DA77}"/>
              </a:ext>
            </a:extLst>
          </p:cNvPr>
          <p:cNvSpPr/>
          <p:nvPr/>
        </p:nvSpPr>
        <p:spPr>
          <a:xfrm>
            <a:off x="-2244435" y="-4911431"/>
            <a:ext cx="16680872" cy="166808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4543331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4689695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5698925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4854092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6543756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4854092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4854092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5686851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Science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6538507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4803413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5686851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6538507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4854092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4854092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5698925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6543756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6543756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52D869-76BD-A5BA-173C-481FB2F7D6AE}"/>
              </a:ext>
            </a:extLst>
          </p:cNvPr>
          <p:cNvSpPr/>
          <p:nvPr/>
        </p:nvSpPr>
        <p:spPr>
          <a:xfrm>
            <a:off x="4618628" y="511861"/>
            <a:ext cx="2954744" cy="5858748"/>
          </a:xfrm>
          <a:custGeom>
            <a:avLst/>
            <a:gdLst>
              <a:gd name="connsiteX0" fmla="*/ 450510 w 2954744"/>
              <a:gd name="connsiteY0" fmla="*/ 0 h 5858748"/>
              <a:gd name="connsiteX1" fmla="*/ 608367 w 2954744"/>
              <a:gd name="connsiteY1" fmla="*/ 0 h 5858748"/>
              <a:gd name="connsiteX2" fmla="*/ 608367 w 2954744"/>
              <a:gd name="connsiteY2" fmla="*/ 58418 h 5858748"/>
              <a:gd name="connsiteX3" fmla="*/ 753902 w 2954744"/>
              <a:gd name="connsiteY3" fmla="*/ 203953 h 5858748"/>
              <a:gd name="connsiteX4" fmla="*/ 2200841 w 2954744"/>
              <a:gd name="connsiteY4" fmla="*/ 203953 h 5858748"/>
              <a:gd name="connsiteX5" fmla="*/ 2346376 w 2954744"/>
              <a:gd name="connsiteY5" fmla="*/ 58418 h 5858748"/>
              <a:gd name="connsiteX6" fmla="*/ 2346376 w 2954744"/>
              <a:gd name="connsiteY6" fmla="*/ 0 h 5858748"/>
              <a:gd name="connsiteX7" fmla="*/ 2504234 w 2954744"/>
              <a:gd name="connsiteY7" fmla="*/ 0 h 5858748"/>
              <a:gd name="connsiteX8" fmla="*/ 2954744 w 2954744"/>
              <a:gd name="connsiteY8" fmla="*/ 450510 h 5858748"/>
              <a:gd name="connsiteX9" fmla="*/ 2954744 w 2954744"/>
              <a:gd name="connsiteY9" fmla="*/ 5408238 h 5858748"/>
              <a:gd name="connsiteX10" fmla="*/ 2504234 w 2954744"/>
              <a:gd name="connsiteY10" fmla="*/ 5858748 h 5858748"/>
              <a:gd name="connsiteX11" fmla="*/ 450510 w 2954744"/>
              <a:gd name="connsiteY11" fmla="*/ 5858748 h 5858748"/>
              <a:gd name="connsiteX12" fmla="*/ 0 w 2954744"/>
              <a:gd name="connsiteY12" fmla="*/ 5408238 h 5858748"/>
              <a:gd name="connsiteX13" fmla="*/ 0 w 2954744"/>
              <a:gd name="connsiteY13" fmla="*/ 450510 h 5858748"/>
              <a:gd name="connsiteX14" fmla="*/ 450510 w 2954744"/>
              <a:gd name="connsiteY14" fmla="*/ 0 h 585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4744" h="5858748">
                <a:moveTo>
                  <a:pt x="450510" y="0"/>
                </a:moveTo>
                <a:lnTo>
                  <a:pt x="608367" y="0"/>
                </a:lnTo>
                <a:lnTo>
                  <a:pt x="608367" y="58418"/>
                </a:lnTo>
                <a:cubicBezTo>
                  <a:pt x="608367" y="138795"/>
                  <a:pt x="673525" y="203953"/>
                  <a:pt x="753902" y="203953"/>
                </a:cubicBezTo>
                <a:lnTo>
                  <a:pt x="2200841" y="203953"/>
                </a:lnTo>
                <a:cubicBezTo>
                  <a:pt x="2281218" y="203953"/>
                  <a:pt x="2346376" y="138795"/>
                  <a:pt x="2346376" y="58418"/>
                </a:cubicBezTo>
                <a:lnTo>
                  <a:pt x="2346376" y="0"/>
                </a:lnTo>
                <a:lnTo>
                  <a:pt x="2504234" y="0"/>
                </a:lnTo>
                <a:cubicBezTo>
                  <a:pt x="2753044" y="0"/>
                  <a:pt x="2954744" y="201700"/>
                  <a:pt x="2954744" y="450510"/>
                </a:cubicBezTo>
                <a:lnTo>
                  <a:pt x="2954744" y="5408238"/>
                </a:lnTo>
                <a:cubicBezTo>
                  <a:pt x="2954744" y="5657048"/>
                  <a:pt x="2753044" y="5858748"/>
                  <a:pt x="2504234" y="5858748"/>
                </a:cubicBezTo>
                <a:lnTo>
                  <a:pt x="450510" y="5858748"/>
                </a:lnTo>
                <a:cubicBezTo>
                  <a:pt x="201700" y="5858748"/>
                  <a:pt x="0" y="5657048"/>
                  <a:pt x="0" y="5408238"/>
                </a:cubicBezTo>
                <a:lnTo>
                  <a:pt x="0" y="450510"/>
                </a:lnTo>
                <a:cubicBezTo>
                  <a:pt x="0" y="201700"/>
                  <a:pt x="201700" y="0"/>
                  <a:pt x="450510" y="0"/>
                </a:cubicBezTo>
                <a:close/>
              </a:path>
            </a:pathLst>
          </a:cu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4917542" y="2322866"/>
            <a:ext cx="2361370" cy="2361370"/>
            <a:chOff x="5698925" y="2671132"/>
            <a:chExt cx="798604" cy="798604"/>
          </a:xfrm>
          <a:solidFill>
            <a:schemeClr val="accent3"/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7800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666608" y="2205766"/>
            <a:ext cx="67297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CORVINA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628785" y="3446727"/>
            <a:ext cx="34958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Che </a:t>
            </a:r>
            <a:r>
              <a:rPr lang="en-US" sz="1400" u="sng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cosa</a:t>
            </a:r>
            <a:r>
              <a:rPr lang="en-US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 è corvina cloud?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Corvina cloud è un cloud </a:t>
            </a:r>
            <a:r>
              <a:rPr lang="it-IT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che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 il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monitoraggio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analisi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controllo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dati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per porter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avere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una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gestione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oggetti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(IoT) in modo semplice,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inuitivo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e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ottimizzato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.</a:t>
            </a:r>
          </a:p>
          <a:p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La nostra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applicazione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rende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en-US" sz="1400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quindi</a:t>
            </a:r>
            <a:r>
              <a:rPr lang="en-US" sz="1400" dirty="0">
                <a:solidFill>
                  <a:srgbClr val="A5A5A5"/>
                </a:solidFill>
                <a:latin typeface="The Sans Light-" panose="02000503050000020004" pitchFamily="2" charset="0"/>
              </a:rPr>
              <a:t> possible: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74E8EFF-AC58-45E3-8367-B5D5804BE7FE}"/>
              </a:ext>
            </a:extLst>
          </p:cNvPr>
          <p:cNvSpPr txBox="1"/>
          <p:nvPr/>
        </p:nvSpPr>
        <p:spPr>
          <a:xfrm>
            <a:off x="4467258" y="3508769"/>
            <a:ext cx="3225113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Visualizzazione delle organizzazioni di appartenenza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Gestione dei dispositivi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Controllo dei dispositivi tramite allarmi 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Analisi e verifica di dati tramite appositi tag</a:t>
            </a:r>
          </a:p>
          <a:p>
            <a:pPr marL="171450" indent="-171450">
              <a:spcAft>
                <a:spcPts val="600"/>
              </a:spcAft>
              <a:buClr>
                <a:srgbClr val="A5A5A5"/>
              </a:buClr>
              <a:buFont typeface="Wingdings" panose="05000000000000000000" pitchFamily="2" charset="2"/>
              <a:buChar char="§"/>
            </a:pPr>
            <a:r>
              <a:rPr lang="it-IT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Gestione di Dashboard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D93EFE6-52B4-AFC6-C0B8-FC0C7637C85D}"/>
              </a:ext>
            </a:extLst>
          </p:cNvPr>
          <p:cNvSpPr/>
          <p:nvPr/>
        </p:nvSpPr>
        <p:spPr>
          <a:xfrm>
            <a:off x="-17360787" y="-4911431"/>
            <a:ext cx="16680872" cy="166808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4AECE5B-C198-1D2E-0B59-F71C3CC7DD63}"/>
              </a:ext>
            </a:extLst>
          </p:cNvPr>
          <p:cNvGrpSpPr/>
          <p:nvPr/>
        </p:nvGrpSpPr>
        <p:grpSpPr>
          <a:xfrm>
            <a:off x="-3367614" y="418722"/>
            <a:ext cx="3105339" cy="6020555"/>
            <a:chOff x="4543331" y="418722"/>
            <a:chExt cx="3105339" cy="60205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F4D93C-C068-A151-6051-BB6949C92392}"/>
                </a:ext>
              </a:extLst>
            </p:cNvPr>
            <p:cNvSpPr/>
            <p:nvPr/>
          </p:nvSpPr>
          <p:spPr>
            <a:xfrm>
              <a:off x="4543331" y="418723"/>
              <a:ext cx="3105339" cy="6020554"/>
            </a:xfrm>
            <a:prstGeom prst="roundRect">
              <a:avLst>
                <a:gd name="adj" fmla="val 155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998D1AF-F49C-07BA-BFD6-0114085DBD32}"/>
                </a:ext>
              </a:extLst>
            </p:cNvPr>
            <p:cNvSpPr/>
            <p:nvPr/>
          </p:nvSpPr>
          <p:spPr>
            <a:xfrm>
              <a:off x="4618628" y="505838"/>
              <a:ext cx="2954744" cy="5858748"/>
            </a:xfrm>
            <a:prstGeom prst="roundRect">
              <a:avLst>
                <a:gd name="adj" fmla="val 1524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D613D425-45ED-F03D-2CCE-493C45ED700C}"/>
                </a:ext>
              </a:extLst>
            </p:cNvPr>
            <p:cNvSpPr/>
            <p:nvPr/>
          </p:nvSpPr>
          <p:spPr>
            <a:xfrm rot="10800000">
              <a:off x="5226996" y="418722"/>
              <a:ext cx="1738008" cy="29106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A91F40-21E2-13C8-6FAB-2DF742D0F679}"/>
              </a:ext>
            </a:extLst>
          </p:cNvPr>
          <p:cNvSpPr/>
          <p:nvPr/>
        </p:nvSpPr>
        <p:spPr>
          <a:xfrm>
            <a:off x="-3221250" y="5033727"/>
            <a:ext cx="2788467" cy="1077362"/>
          </a:xfrm>
          <a:prstGeom prst="roundRect">
            <a:avLst>
              <a:gd name="adj" fmla="val 317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CBDE861-F9B8-B213-CDCA-79BD4153E4F1}"/>
              </a:ext>
            </a:extLst>
          </p:cNvPr>
          <p:cNvGrpSpPr/>
          <p:nvPr/>
        </p:nvGrpSpPr>
        <p:grpSpPr>
          <a:xfrm>
            <a:off x="-2212020" y="5178054"/>
            <a:ext cx="798604" cy="798604"/>
            <a:chOff x="5698925" y="5178054"/>
            <a:chExt cx="798604" cy="79860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286A69F-164A-F6F9-F2C1-0B692D910ABB}"/>
                </a:ext>
              </a:extLst>
            </p:cNvPr>
            <p:cNvSpPr/>
            <p:nvPr/>
          </p:nvSpPr>
          <p:spPr>
            <a:xfrm>
              <a:off x="5698925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1399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Graphic 36" descr="Envelope with solid fill">
              <a:extLst>
                <a:ext uri="{FF2B5EF4-FFF2-40B4-BE49-F238E27FC236}">
                  <a16:creationId xmlns:a16="http://schemas.microsoft.com/office/drawing/2014/main" id="{20296A5A-AE20-E766-8205-C2D666171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93883" y="5277820"/>
              <a:ext cx="605018" cy="605018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161F7C0-AC0E-968A-E258-5A1C11DA2ADE}"/>
              </a:ext>
            </a:extLst>
          </p:cNvPr>
          <p:cNvGrpSpPr/>
          <p:nvPr/>
        </p:nvGrpSpPr>
        <p:grpSpPr>
          <a:xfrm>
            <a:off x="-3056853" y="5178054"/>
            <a:ext cx="798604" cy="798604"/>
            <a:chOff x="4854092" y="5178054"/>
            <a:chExt cx="798604" cy="79860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73E6358-FE21-EB27-6D6D-E6F23AE7B8EB}"/>
                </a:ext>
              </a:extLst>
            </p:cNvPr>
            <p:cNvSpPr/>
            <p:nvPr/>
          </p:nvSpPr>
          <p:spPr>
            <a:xfrm>
              <a:off x="4854092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6FE3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Graphic 38" descr="Chat with solid fill">
              <a:extLst>
                <a:ext uri="{FF2B5EF4-FFF2-40B4-BE49-F238E27FC236}">
                  <a16:creationId xmlns:a16="http://schemas.microsoft.com/office/drawing/2014/main" id="{94E4ADF9-48D7-1962-D90C-8373DF47E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85339" y="5252648"/>
              <a:ext cx="714958" cy="714958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578A30C-F8D5-52D5-FB6C-370BA44520F0}"/>
              </a:ext>
            </a:extLst>
          </p:cNvPr>
          <p:cNvGrpSpPr/>
          <p:nvPr/>
        </p:nvGrpSpPr>
        <p:grpSpPr>
          <a:xfrm>
            <a:off x="-1367189" y="5178054"/>
            <a:ext cx="798604" cy="798604"/>
            <a:chOff x="6543756" y="5178054"/>
            <a:chExt cx="798604" cy="79860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E3F108C-4EC2-88DB-FAF3-7F55B204AC9E}"/>
                </a:ext>
              </a:extLst>
            </p:cNvPr>
            <p:cNvSpPr/>
            <p:nvPr/>
          </p:nvSpPr>
          <p:spPr>
            <a:xfrm>
              <a:off x="6543756" y="5178054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Graphic 40" descr="Camera with solid fill">
              <a:extLst>
                <a:ext uri="{FF2B5EF4-FFF2-40B4-BE49-F238E27FC236}">
                  <a16:creationId xmlns:a16="http://schemas.microsoft.com/office/drawing/2014/main" id="{805996E9-DA3C-7A21-05F6-B563AE24C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614186" y="5258148"/>
              <a:ext cx="642796" cy="642796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E2405C5-509F-1218-A157-655AA807A352}"/>
              </a:ext>
            </a:extLst>
          </p:cNvPr>
          <p:cNvGrpSpPr/>
          <p:nvPr/>
        </p:nvGrpSpPr>
        <p:grpSpPr>
          <a:xfrm>
            <a:off x="-3056853" y="863236"/>
            <a:ext cx="2488268" cy="1621984"/>
            <a:chOff x="4854092" y="863236"/>
            <a:chExt cx="2488268" cy="162198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E9B6C1F-84DD-35DF-BAAF-5DBB309C82CA}"/>
                </a:ext>
              </a:extLst>
            </p:cNvPr>
            <p:cNvSpPr/>
            <p:nvPr/>
          </p:nvSpPr>
          <p:spPr>
            <a:xfrm>
              <a:off x="4854092" y="881342"/>
              <a:ext cx="2488268" cy="1603878"/>
            </a:xfrm>
            <a:prstGeom prst="roundRect">
              <a:avLst>
                <a:gd name="adj" fmla="val 1178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9044E2-FB19-AF8A-095D-1D2B77D93B22}"/>
                </a:ext>
              </a:extLst>
            </p:cNvPr>
            <p:cNvSpPr txBox="1"/>
            <p:nvPr/>
          </p:nvSpPr>
          <p:spPr>
            <a:xfrm>
              <a:off x="4885339" y="913540"/>
              <a:ext cx="12698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AUG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004F6-2D6C-E03F-F9C8-1EC45372BE3F}"/>
                </a:ext>
              </a:extLst>
            </p:cNvPr>
            <p:cNvSpPr txBox="1"/>
            <p:nvPr/>
          </p:nvSpPr>
          <p:spPr>
            <a:xfrm>
              <a:off x="5285288" y="1467067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B3D2E9-E8B5-BA64-A0CE-840284E9AC60}"/>
                </a:ext>
              </a:extLst>
            </p:cNvPr>
            <p:cNvSpPr txBox="1"/>
            <p:nvPr/>
          </p:nvSpPr>
          <p:spPr>
            <a:xfrm>
              <a:off x="5188306" y="2034412"/>
              <a:ext cx="663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MON</a:t>
              </a:r>
            </a:p>
          </p:txBody>
        </p:sp>
        <p:pic>
          <p:nvPicPr>
            <p:cNvPr id="47" name="Graphic 46" descr="Dim (Smaller Sun) with solid fill">
              <a:extLst>
                <a:ext uri="{FF2B5EF4-FFF2-40B4-BE49-F238E27FC236}">
                  <a16:creationId xmlns:a16="http://schemas.microsoft.com/office/drawing/2014/main" id="{D83637D1-A462-B075-E4C7-13742103C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315590" y="863236"/>
              <a:ext cx="963322" cy="96332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309BF0-4E71-4222-0044-C327830BADAE}"/>
                </a:ext>
              </a:extLst>
            </p:cNvPr>
            <p:cNvSpPr txBox="1"/>
            <p:nvPr/>
          </p:nvSpPr>
          <p:spPr>
            <a:xfrm>
              <a:off x="6379637" y="1696400"/>
              <a:ext cx="83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Sunny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171AC7-4876-5CB1-6B89-BF07FE8B3AA0}"/>
                </a:ext>
              </a:extLst>
            </p:cNvPr>
            <p:cNvSpPr txBox="1"/>
            <p:nvPr/>
          </p:nvSpPr>
          <p:spPr>
            <a:xfrm>
              <a:off x="6379637" y="1984732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Helvetica" panose="020B0500000000000000" pitchFamily="34" charset="0"/>
                </a:rPr>
                <a:t>18</a:t>
              </a:r>
              <a:r>
                <a:rPr lang="en-US" sz="1600" baseline="30000" dirty="0">
                  <a:solidFill>
                    <a:schemeClr val="bg1"/>
                  </a:solidFill>
                  <a:latin typeface="Helvetica" panose="020B0500000000000000" pitchFamily="34" charset="0"/>
                </a:rPr>
                <a:t>O</a:t>
              </a:r>
              <a:endParaRPr lang="en-US" baseline="30000" dirty="0">
                <a:solidFill>
                  <a:schemeClr val="bg1"/>
                </a:solidFill>
                <a:latin typeface="Helvetica" panose="020B0500000000000000" pitchFamily="34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2D5053E-86CC-E042-9407-1DB6EB8D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191451" y="1104522"/>
              <a:ext cx="0" cy="11769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F57A2C4-5F60-34E6-C358-D18D0BFF6B4B}"/>
              </a:ext>
            </a:extLst>
          </p:cNvPr>
          <p:cNvSpPr txBox="1"/>
          <p:nvPr/>
        </p:nvSpPr>
        <p:spPr>
          <a:xfrm>
            <a:off x="-3056853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History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7B7A7E-E65D-6038-99B3-E7E8B7AE941D}"/>
              </a:ext>
            </a:extLst>
          </p:cNvPr>
          <p:cNvSpPr txBox="1"/>
          <p:nvPr/>
        </p:nvSpPr>
        <p:spPr>
          <a:xfrm>
            <a:off x="-2224094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Corvina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663827B-CF9E-13A4-1884-B41D61333FEF}"/>
              </a:ext>
            </a:extLst>
          </p:cNvPr>
          <p:cNvSpPr txBox="1"/>
          <p:nvPr/>
        </p:nvSpPr>
        <p:spPr>
          <a:xfrm>
            <a:off x="-1372438" y="3466462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Math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DC94E70-531A-0649-E15C-16FF4CAA1BEE}"/>
              </a:ext>
            </a:extLst>
          </p:cNvPr>
          <p:cNvSpPr txBox="1"/>
          <p:nvPr/>
        </p:nvSpPr>
        <p:spPr>
          <a:xfrm>
            <a:off x="-3107532" y="4591429"/>
            <a:ext cx="895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Geography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E98CD14-B1B0-62F2-0FCA-4E05FC477F74}"/>
              </a:ext>
            </a:extLst>
          </p:cNvPr>
          <p:cNvSpPr txBox="1"/>
          <p:nvPr/>
        </p:nvSpPr>
        <p:spPr>
          <a:xfrm>
            <a:off x="-2224094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Art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9363880-6C95-2B64-4E52-E236A7819F31}"/>
              </a:ext>
            </a:extLst>
          </p:cNvPr>
          <p:cNvSpPr txBox="1"/>
          <p:nvPr/>
        </p:nvSpPr>
        <p:spPr>
          <a:xfrm>
            <a:off x="-1372438" y="4591429"/>
            <a:ext cx="7941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anose="020B0500000000000000" pitchFamily="34" charset="0"/>
              </a:rPr>
              <a:t>Biology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8090921-0FFE-EF74-0A2D-D0C7F88ED8C9}"/>
              </a:ext>
            </a:extLst>
          </p:cNvPr>
          <p:cNvGrpSpPr/>
          <p:nvPr/>
        </p:nvGrpSpPr>
        <p:grpSpPr>
          <a:xfrm>
            <a:off x="-3056853" y="2671132"/>
            <a:ext cx="798604" cy="798604"/>
            <a:chOff x="4854092" y="2671132"/>
            <a:chExt cx="798604" cy="7986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BD023CB-3ABD-9F5A-3BFF-1F942B1FE38C}"/>
                </a:ext>
              </a:extLst>
            </p:cNvPr>
            <p:cNvSpPr/>
            <p:nvPr/>
          </p:nvSpPr>
          <p:spPr>
            <a:xfrm>
              <a:off x="4854092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Books with solid fill">
              <a:extLst>
                <a:ext uri="{FF2B5EF4-FFF2-40B4-BE49-F238E27FC236}">
                  <a16:creationId xmlns:a16="http://schemas.microsoft.com/office/drawing/2014/main" id="{F8DDF376-C8AC-A296-51DF-0C06CD797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945518" y="2785952"/>
              <a:ext cx="594600" cy="594600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27C37C0-1D54-68C2-F811-C8DBBD083A91}"/>
              </a:ext>
            </a:extLst>
          </p:cNvPr>
          <p:cNvGrpSpPr/>
          <p:nvPr/>
        </p:nvGrpSpPr>
        <p:grpSpPr>
          <a:xfrm>
            <a:off x="-3056853" y="3782948"/>
            <a:ext cx="798604" cy="798604"/>
            <a:chOff x="4854092" y="3782948"/>
            <a:chExt cx="798604" cy="79860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77CBE80-9798-2B9C-1DAB-A9944108DD6D}"/>
                </a:ext>
              </a:extLst>
            </p:cNvPr>
            <p:cNvSpPr/>
            <p:nvPr/>
          </p:nvSpPr>
          <p:spPr>
            <a:xfrm>
              <a:off x="4854092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C4A1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Graphic 65" descr="Earth globe: Americas with solid fill">
              <a:extLst>
                <a:ext uri="{FF2B5EF4-FFF2-40B4-BE49-F238E27FC236}">
                  <a16:creationId xmlns:a16="http://schemas.microsoft.com/office/drawing/2014/main" id="{4CABE86A-E38E-4093-7F12-F9FBD39B7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903445" y="3837079"/>
              <a:ext cx="686336" cy="686336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DC47007-562B-D6B1-DC73-E04CB38BB6E5}"/>
              </a:ext>
            </a:extLst>
          </p:cNvPr>
          <p:cNvGrpSpPr/>
          <p:nvPr/>
        </p:nvGrpSpPr>
        <p:grpSpPr>
          <a:xfrm>
            <a:off x="-2212020" y="3782948"/>
            <a:ext cx="798604" cy="798604"/>
            <a:chOff x="5698925" y="3782948"/>
            <a:chExt cx="798604" cy="798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E51DAD2-5E88-AFC2-162A-CE6C14128BB4}"/>
                </a:ext>
              </a:extLst>
            </p:cNvPr>
            <p:cNvSpPr/>
            <p:nvPr/>
          </p:nvSpPr>
          <p:spPr>
            <a:xfrm>
              <a:off x="5698925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6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Graphic 67" descr="Palette with solid fill">
              <a:extLst>
                <a:ext uri="{FF2B5EF4-FFF2-40B4-BE49-F238E27FC236}">
                  <a16:creationId xmlns:a16="http://schemas.microsoft.com/office/drawing/2014/main" id="{AA88D389-99DA-A46D-09F4-EAFAEE6D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712592" y="3815187"/>
              <a:ext cx="740837" cy="740837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3B2798C-CFB0-0876-5B70-58FB9091A610}"/>
              </a:ext>
            </a:extLst>
          </p:cNvPr>
          <p:cNvGrpSpPr/>
          <p:nvPr/>
        </p:nvGrpSpPr>
        <p:grpSpPr>
          <a:xfrm>
            <a:off x="-1367189" y="3782948"/>
            <a:ext cx="798604" cy="798604"/>
            <a:chOff x="6543756" y="3782948"/>
            <a:chExt cx="798604" cy="79860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B96B5F5-CE10-1EE8-395C-CC55577371CF}"/>
                </a:ext>
              </a:extLst>
            </p:cNvPr>
            <p:cNvSpPr/>
            <p:nvPr/>
          </p:nvSpPr>
          <p:spPr>
            <a:xfrm>
              <a:off x="6543756" y="3782948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00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Graphic 69" descr="Leaf with solid fill">
              <a:extLst>
                <a:ext uri="{FF2B5EF4-FFF2-40B4-BE49-F238E27FC236}">
                  <a16:creationId xmlns:a16="http://schemas.microsoft.com/office/drawing/2014/main" id="{E5A3533F-1AFB-FE59-90DE-66204889F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633385" y="3872577"/>
              <a:ext cx="619346" cy="61934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8A328F8-1F84-48D0-FA4A-4AD949EDF37F}"/>
              </a:ext>
            </a:extLst>
          </p:cNvPr>
          <p:cNvGrpSpPr/>
          <p:nvPr/>
        </p:nvGrpSpPr>
        <p:grpSpPr>
          <a:xfrm>
            <a:off x="-1367189" y="2671132"/>
            <a:ext cx="798604" cy="798604"/>
            <a:chOff x="6543756" y="2671132"/>
            <a:chExt cx="798604" cy="798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97169E-4C15-EC7B-0E23-20044282DF6B}"/>
                </a:ext>
              </a:extLst>
            </p:cNvPr>
            <p:cNvSpPr/>
            <p:nvPr/>
          </p:nvSpPr>
          <p:spPr>
            <a:xfrm>
              <a:off x="6543756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rgbClr val="FF72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Graphic 71" descr="Calculator with solid fill">
              <a:extLst>
                <a:ext uri="{FF2B5EF4-FFF2-40B4-BE49-F238E27FC236}">
                  <a16:creationId xmlns:a16="http://schemas.microsoft.com/office/drawing/2014/main" id="{BDB94F7B-F26C-BD4F-7AD9-89EB8CFC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6607220" y="2746032"/>
              <a:ext cx="653570" cy="653570"/>
            </a:xfrm>
            <a:prstGeom prst="rect">
              <a:avLst/>
            </a:prstGeom>
          </p:spPr>
        </p:pic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52D869-76BD-A5BA-173C-481FB2F7D6AE}"/>
              </a:ext>
            </a:extLst>
          </p:cNvPr>
          <p:cNvSpPr/>
          <p:nvPr/>
        </p:nvSpPr>
        <p:spPr>
          <a:xfrm>
            <a:off x="-3289702" y="522879"/>
            <a:ext cx="2954744" cy="5858748"/>
          </a:xfrm>
          <a:custGeom>
            <a:avLst/>
            <a:gdLst>
              <a:gd name="connsiteX0" fmla="*/ 450510 w 2954744"/>
              <a:gd name="connsiteY0" fmla="*/ 0 h 5858748"/>
              <a:gd name="connsiteX1" fmla="*/ 608367 w 2954744"/>
              <a:gd name="connsiteY1" fmla="*/ 0 h 5858748"/>
              <a:gd name="connsiteX2" fmla="*/ 608367 w 2954744"/>
              <a:gd name="connsiteY2" fmla="*/ 58418 h 5858748"/>
              <a:gd name="connsiteX3" fmla="*/ 753902 w 2954744"/>
              <a:gd name="connsiteY3" fmla="*/ 203953 h 5858748"/>
              <a:gd name="connsiteX4" fmla="*/ 2200841 w 2954744"/>
              <a:gd name="connsiteY4" fmla="*/ 203953 h 5858748"/>
              <a:gd name="connsiteX5" fmla="*/ 2346376 w 2954744"/>
              <a:gd name="connsiteY5" fmla="*/ 58418 h 5858748"/>
              <a:gd name="connsiteX6" fmla="*/ 2346376 w 2954744"/>
              <a:gd name="connsiteY6" fmla="*/ 0 h 5858748"/>
              <a:gd name="connsiteX7" fmla="*/ 2504234 w 2954744"/>
              <a:gd name="connsiteY7" fmla="*/ 0 h 5858748"/>
              <a:gd name="connsiteX8" fmla="*/ 2954744 w 2954744"/>
              <a:gd name="connsiteY8" fmla="*/ 450510 h 5858748"/>
              <a:gd name="connsiteX9" fmla="*/ 2954744 w 2954744"/>
              <a:gd name="connsiteY9" fmla="*/ 5408238 h 5858748"/>
              <a:gd name="connsiteX10" fmla="*/ 2504234 w 2954744"/>
              <a:gd name="connsiteY10" fmla="*/ 5858748 h 5858748"/>
              <a:gd name="connsiteX11" fmla="*/ 450510 w 2954744"/>
              <a:gd name="connsiteY11" fmla="*/ 5858748 h 5858748"/>
              <a:gd name="connsiteX12" fmla="*/ 0 w 2954744"/>
              <a:gd name="connsiteY12" fmla="*/ 5408238 h 5858748"/>
              <a:gd name="connsiteX13" fmla="*/ 0 w 2954744"/>
              <a:gd name="connsiteY13" fmla="*/ 450510 h 5858748"/>
              <a:gd name="connsiteX14" fmla="*/ 450510 w 2954744"/>
              <a:gd name="connsiteY14" fmla="*/ 0 h 585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4744" h="5858748">
                <a:moveTo>
                  <a:pt x="450510" y="0"/>
                </a:moveTo>
                <a:lnTo>
                  <a:pt x="608367" y="0"/>
                </a:lnTo>
                <a:lnTo>
                  <a:pt x="608367" y="58418"/>
                </a:lnTo>
                <a:cubicBezTo>
                  <a:pt x="608367" y="138795"/>
                  <a:pt x="673525" y="203953"/>
                  <a:pt x="753902" y="203953"/>
                </a:cubicBezTo>
                <a:lnTo>
                  <a:pt x="2200841" y="203953"/>
                </a:lnTo>
                <a:cubicBezTo>
                  <a:pt x="2281218" y="203953"/>
                  <a:pt x="2346376" y="138795"/>
                  <a:pt x="2346376" y="58418"/>
                </a:cubicBezTo>
                <a:lnTo>
                  <a:pt x="2346376" y="0"/>
                </a:lnTo>
                <a:lnTo>
                  <a:pt x="2504234" y="0"/>
                </a:lnTo>
                <a:cubicBezTo>
                  <a:pt x="2753044" y="0"/>
                  <a:pt x="2954744" y="201700"/>
                  <a:pt x="2954744" y="450510"/>
                </a:cubicBezTo>
                <a:lnTo>
                  <a:pt x="2954744" y="5408238"/>
                </a:lnTo>
                <a:cubicBezTo>
                  <a:pt x="2954744" y="5657048"/>
                  <a:pt x="2753044" y="5858748"/>
                  <a:pt x="2504234" y="5858748"/>
                </a:cubicBezTo>
                <a:lnTo>
                  <a:pt x="450510" y="5858748"/>
                </a:lnTo>
                <a:cubicBezTo>
                  <a:pt x="201700" y="5858748"/>
                  <a:pt x="0" y="5657048"/>
                  <a:pt x="0" y="5408238"/>
                </a:cubicBezTo>
                <a:lnTo>
                  <a:pt x="0" y="450510"/>
                </a:lnTo>
                <a:cubicBezTo>
                  <a:pt x="0" y="201700"/>
                  <a:pt x="201700" y="0"/>
                  <a:pt x="450510" y="0"/>
                </a:cubicBezTo>
                <a:close/>
              </a:path>
            </a:pathLst>
          </a:cu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pic>
        <p:nvPicPr>
          <p:cNvPr id="103" name="Picture 102">
            <a:extLst>
              <a:ext uri="{FF2B5EF4-FFF2-40B4-BE49-F238E27FC236}">
                <a16:creationId xmlns:a16="http://schemas.microsoft.com/office/drawing/2014/main" id="{487CD574-5DC9-FBD3-F478-C134FD4DE14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9560" y="2103926"/>
            <a:ext cx="3829878" cy="255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984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2213366" y="568497"/>
            <a:ext cx="77652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Il nostro PROGETTO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043947" y="336847"/>
            <a:ext cx="4044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 lo scopo del nostro progetto: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Rendere smart un dispositivo fisico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Industria 4,0</a:t>
            </a:r>
            <a:endParaRPr lang="en-US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Interfacciamento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gateway </a:t>
            </a:r>
          </a:p>
          <a:p>
            <a:pPr marL="285750" indent="-285750">
              <a:buFontTx/>
              <a:buChar char="-"/>
            </a:pP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Interfacciamento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con un </a:t>
            </a: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qualcosa</a:t>
            </a:r>
            <a:r>
              <a:rPr lang="en-US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di </a:t>
            </a:r>
            <a:r>
              <a:rPr lang="en-US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lontano</a:t>
            </a:r>
            <a:endParaRPr lang="it-IT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86D21F57-E045-DFAE-D163-8B07F0C9F0B5}"/>
              </a:ext>
            </a:extLst>
          </p:cNvPr>
          <p:cNvSpPr txBox="1"/>
          <p:nvPr/>
        </p:nvSpPr>
        <p:spPr>
          <a:xfrm>
            <a:off x="874754" y="1565354"/>
            <a:ext cx="58339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Il principio che ha fatto nascere il progetto è il partire da un apparato prettamente fisico che richiede la presenza fisica di un addetto per poter interagire con la macchina, all’ottenere un sistema di interfacciamento tra dispositivi a distanza.</a:t>
            </a:r>
          </a:p>
          <a:p>
            <a:pPr lvl="0" algn="just">
              <a:defRPr/>
            </a:pPr>
            <a:r>
              <a:rPr kumimoji="0" lang="it-IT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Possiamo</a:t>
            </a:r>
            <a:r>
              <a:rPr kumimoji="0" lang="it-IT" i="1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quindi parlare di </a:t>
            </a:r>
            <a:r>
              <a:rPr kumimoji="0" lang="it-IT" b="1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industria 4.0</a:t>
            </a: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, cioè la nuova industria che integra macchinari meccanici con il web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rendendoli intelligenti, consentendo loro di interagire con l'ambiente circostante e di connettersi ad altri dispositivi e sistemi remoti.</a:t>
            </a:r>
            <a:endParaRPr kumimoji="0" lang="it-IT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L’interfacciamento avviene tramite un gateway che è stato posizionato presso la macchina. Esso è il dispositivo che si connette alla rete, premettendo il passaggio di dati. </a:t>
            </a:r>
            <a:endParaRPr kumimoji="0" lang="it-IT" i="0" u="none" strike="noStrike" kern="1200" cap="none" spc="0" normalizeH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pic>
        <p:nvPicPr>
          <p:cNvPr id="6" name="Immagine 5" descr="Immagine che contiene testo, schermata, aqua, grafica&#10;&#10;Descrizione generata automaticamente">
            <a:extLst>
              <a:ext uri="{FF2B5EF4-FFF2-40B4-BE49-F238E27FC236}">
                <a16:creationId xmlns:a16="http://schemas.microsoft.com/office/drawing/2014/main" id="{96DA87D0-49E7-A044-9774-BD0AE01CD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711" y="1635829"/>
            <a:ext cx="4129494" cy="412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61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1813327" y="568497"/>
            <a:ext cx="98796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Lo </a:t>
            </a:r>
            <a:r>
              <a:rPr lang="en-US" sz="4800" dirty="0" err="1">
                <a:solidFill>
                  <a:schemeClr val="bg1"/>
                </a:solidFill>
                <a:latin typeface="Termina Light" panose="00000400000000000000" pitchFamily="50" charset="0"/>
              </a:rPr>
              <a:t>sviluppo</a:t>
            </a:r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 e la </a:t>
            </a:r>
            <a:r>
              <a:rPr lang="en-US" sz="4800" dirty="0" err="1">
                <a:solidFill>
                  <a:schemeClr val="bg1"/>
                </a:solidFill>
                <a:latin typeface="Termina Light" panose="00000400000000000000" pitchFamily="50" charset="0"/>
              </a:rPr>
              <a:t>possibilità</a:t>
            </a:r>
            <a:endParaRPr lang="en-US" sz="4800" dirty="0">
              <a:solidFill>
                <a:schemeClr val="bg1"/>
              </a:solidFill>
              <a:latin typeface="Termina Light" panose="000004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011746" y="1399494"/>
            <a:ext cx="47164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 (politica):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Flessografica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Possibilità fortunatissima di aver usato il laboratorio territoriale per l'occupabilità)</a:t>
            </a:r>
          </a:p>
          <a:p>
            <a:pPr marL="285750" indent="-285750">
              <a:buFontTx/>
              <a:buChar char="-"/>
            </a:pPr>
            <a:endParaRPr lang="it-IT" sz="1400" u="sng" dirty="0">
              <a:solidFill>
                <a:srgbClr val="FF0000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EFC87BC8-067C-DF14-15A3-BF21C25C3B9F}"/>
              </a:ext>
            </a:extLst>
          </p:cNvPr>
          <p:cNvSpPr txBox="1"/>
          <p:nvPr/>
        </p:nvSpPr>
        <p:spPr>
          <a:xfrm>
            <a:off x="874753" y="1635829"/>
            <a:ext cx="9136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Il nostro progetto in dettaglio prevede lo sviluppo di una applicazione che si interfacci con una stampante flessografica situata presso il laboratorio territoriale per l’occupabilità di Lecco. </a:t>
            </a:r>
          </a:p>
          <a:p>
            <a:pPr lvl="0" algn="just">
              <a:defRPr/>
            </a:pP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Abbiamo quindi avuto la possibilità di usare (pur se a distanza) un qualcosa  </a:t>
            </a:r>
          </a:p>
        </p:txBody>
      </p:sp>
    </p:spTree>
    <p:extLst>
      <p:ext uri="{BB962C8B-B14F-4D97-AF65-F5344CB8AC3E}">
        <p14:creationId xmlns:p14="http://schemas.microsoft.com/office/powerpoint/2010/main" val="386842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2213366" y="804832"/>
            <a:ext cx="9725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La nostra APPLICAZIONE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10604441" y="1635829"/>
            <a:ext cx="3495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Scrivere qui: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Applicazione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maui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(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androi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 e </a:t>
            </a:r>
            <a:r>
              <a:rPr lang="it-IT" sz="1400" u="sng" dirty="0" err="1">
                <a:solidFill>
                  <a:srgbClr val="FF0000"/>
                </a:solidFill>
                <a:latin typeface="The Sans Light-" panose="02000503050000020004" pitchFamily="2" charset="0"/>
              </a:rPr>
              <a:t>ios</a:t>
            </a: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Interfaccia con gateway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FF0000"/>
                </a:solidFill>
                <a:latin typeface="The Sans Light-" panose="02000503050000020004" pitchFamily="2" charset="0"/>
              </a:rPr>
              <a:t>Descrizione api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2" name="TextBox 24">
            <a:extLst>
              <a:ext uri="{FF2B5EF4-FFF2-40B4-BE49-F238E27FC236}">
                <a16:creationId xmlns:a16="http://schemas.microsoft.com/office/drawing/2014/main" id="{9C38E2CD-39E1-60F4-4A94-F8C37F873571}"/>
              </a:ext>
            </a:extLst>
          </p:cNvPr>
          <p:cNvSpPr txBox="1"/>
          <p:nvPr/>
        </p:nvSpPr>
        <p:spPr>
          <a:xfrm>
            <a:off x="5334787" y="1869094"/>
            <a:ext cx="54327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Abbiamo sviluppato l’applicazione usando Microsoft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.net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maui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, un servizio di Microsoft che ci ha permesso creare un’unica applicazione sia per Android che per </a:t>
            </a:r>
            <a:r>
              <a:rPr lang="it-IT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ios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. I linguaggio di programmazione principale è quindi c#.</a:t>
            </a:r>
          </a:p>
          <a:p>
            <a:pPr lvl="0" algn="just">
              <a:defRPr/>
            </a:pPr>
            <a:r>
              <a:rPr kumimoji="0" lang="it-IT" i="0" u="none" strike="noStrike" kern="1200" cap="none" spc="0" normalizeH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oppins Light" panose="00000400000000000000" pitchFamily="2" charset="0"/>
                <a:cs typeface="Poppins Light" panose="00000400000000000000" pitchFamily="2" charset="0"/>
              </a:rPr>
              <a:t>Nell’applicazione ci interfacciamo con corvina cloud attraverso delle API: esse sono dei servizi offerti dalle varie organizzazioni che permettono la comunicazione client - server attraverso richieste di dati.</a:t>
            </a:r>
          </a:p>
        </p:txBody>
      </p:sp>
      <p:pic>
        <p:nvPicPr>
          <p:cNvPr id="1026" name="Picture 2" descr="The .NET MAUI Podcast">
            <a:extLst>
              <a:ext uri="{FF2B5EF4-FFF2-40B4-BE49-F238E27FC236}">
                <a16:creationId xmlns:a16="http://schemas.microsoft.com/office/drawing/2014/main" id="{7C57BA6E-6220-5B2E-ABCB-BCAD2865E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50" y="1869094"/>
            <a:ext cx="3822580" cy="3822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26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1.48148E-6 L -2.08333E-6 0.0379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256DB6-8D76-2552-7C08-3E6BCC7C3242}"/>
              </a:ext>
            </a:extLst>
          </p:cNvPr>
          <p:cNvSpPr txBox="1"/>
          <p:nvPr/>
        </p:nvSpPr>
        <p:spPr>
          <a:xfrm>
            <a:off x="1440848" y="804832"/>
            <a:ext cx="10270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Termina Light" panose="00000400000000000000" pitchFamily="50" charset="0"/>
              </a:rPr>
              <a:t>La SICUREZZA informatica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69640-FDD8-7A86-B3D2-73E22EF9310E}"/>
              </a:ext>
            </a:extLst>
          </p:cNvPr>
          <p:cNvSpPr txBox="1"/>
          <p:nvPr/>
        </p:nvSpPr>
        <p:spPr>
          <a:xfrm>
            <a:off x="825959" y="2123774"/>
            <a:ext cx="34958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Scrivere qui: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Problema autenticazione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Utilizzo token</a:t>
            </a:r>
          </a:p>
          <a:p>
            <a:pPr marL="285750" indent="-285750">
              <a:buFontTx/>
              <a:buChar char="-"/>
            </a:pPr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"per fare richiesta bisogna dimostrare ad ogni chiamata che non siamo malintenzionati tramite token e </a:t>
            </a:r>
            <a:r>
              <a:rPr lang="it-IT" sz="1400" u="sng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twcnoloiga</a:t>
            </a:r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 </a:t>
            </a:r>
            <a:r>
              <a:rPr lang="it-IT" sz="1400" u="sng" dirty="0" err="1">
                <a:solidFill>
                  <a:srgbClr val="A5A5A5"/>
                </a:solidFill>
                <a:latin typeface="The Sans Light-" panose="02000503050000020004" pitchFamily="2" charset="0"/>
              </a:rPr>
              <a:t>jwp</a:t>
            </a:r>
            <a:r>
              <a:rPr lang="it-IT" sz="1400" u="sng" dirty="0">
                <a:solidFill>
                  <a:srgbClr val="A5A5A5"/>
                </a:solidFill>
                <a:latin typeface="The Sans Light-" panose="02000503050000020004" pitchFamily="2" charset="0"/>
              </a:rPr>
              <a:t>(?)"</a:t>
            </a:r>
          </a:p>
          <a:p>
            <a:pPr marL="285750" indent="-285750">
              <a:buFontTx/>
              <a:buChar char="-"/>
            </a:pPr>
            <a:endParaRPr lang="it-IT" sz="1400" u="sng" dirty="0">
              <a:solidFill>
                <a:srgbClr val="A5A5A5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3849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44E1C9-193E-9CFA-6112-9F07DBC2A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6716" y="2649477"/>
            <a:ext cx="2338568" cy="1559045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983DAC07-42F8-3726-E6BA-B114F25DE232}"/>
              </a:ext>
            </a:extLst>
          </p:cNvPr>
          <p:cNvGrpSpPr/>
          <p:nvPr/>
        </p:nvGrpSpPr>
        <p:grpSpPr>
          <a:xfrm>
            <a:off x="666609" y="568497"/>
            <a:ext cx="714871" cy="714871"/>
            <a:chOff x="5698925" y="2671132"/>
            <a:chExt cx="798604" cy="798604"/>
          </a:xfrm>
          <a:effectLst/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B7D3DD-34DF-A856-5D15-F004CCFB4139}"/>
                </a:ext>
              </a:extLst>
            </p:cNvPr>
            <p:cNvSpPr/>
            <p:nvPr/>
          </p:nvSpPr>
          <p:spPr>
            <a:xfrm>
              <a:off x="5698925" y="2671132"/>
              <a:ext cx="798604" cy="798604"/>
            </a:xfrm>
            <a:prstGeom prst="roundRect">
              <a:avLst>
                <a:gd name="adj" fmla="val 1606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D720AFD1-A3D5-3F50-BD00-88CCAD0B5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65247" y="2731924"/>
              <a:ext cx="667391" cy="667391"/>
            </a:xfrm>
            <a:prstGeom prst="rect">
              <a:avLst/>
            </a:prstGeom>
          </p:spPr>
        </p:pic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82A784C-416E-6DC9-5ECC-9831E1282B7F}"/>
              </a:ext>
            </a:extLst>
          </p:cNvPr>
          <p:cNvSpPr txBox="1"/>
          <p:nvPr/>
        </p:nvSpPr>
        <p:spPr>
          <a:xfrm>
            <a:off x="1851751" y="2649477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amet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,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consectetuer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adipiscing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elit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38BB293-91F4-C8EF-BED9-B23E831D413A}"/>
              </a:ext>
            </a:extLst>
          </p:cNvPr>
          <p:cNvGrpSpPr/>
          <p:nvPr/>
        </p:nvGrpSpPr>
        <p:grpSpPr>
          <a:xfrm>
            <a:off x="3619284" y="2784396"/>
            <a:ext cx="2614863" cy="385010"/>
            <a:chOff x="3983522" y="2016390"/>
            <a:chExt cx="2614863" cy="3850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6AD4D7E-A105-A367-8E84-7D306B1611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83522" y="2208895"/>
              <a:ext cx="2422358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405C6FE-C5B8-0E14-7E55-86D955145C3D}"/>
                </a:ext>
              </a:extLst>
            </p:cNvPr>
            <p:cNvSpPr/>
            <p:nvPr/>
          </p:nvSpPr>
          <p:spPr>
            <a:xfrm>
              <a:off x="6213375" y="2016390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6EEAE1C4-1130-8083-3795-81E76CA10377}"/>
              </a:ext>
            </a:extLst>
          </p:cNvPr>
          <p:cNvSpPr txBox="1"/>
          <p:nvPr/>
        </p:nvSpPr>
        <p:spPr>
          <a:xfrm>
            <a:off x="9376530" y="3082309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amet, consectetuer adipiscing elit.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093F82A-B9E4-D3CD-EB85-A89ABBC9E550}"/>
              </a:ext>
            </a:extLst>
          </p:cNvPr>
          <p:cNvGrpSpPr/>
          <p:nvPr/>
        </p:nvGrpSpPr>
        <p:grpSpPr>
          <a:xfrm>
            <a:off x="6598385" y="3178345"/>
            <a:ext cx="2585640" cy="385010"/>
            <a:chOff x="6464968" y="3105546"/>
            <a:chExt cx="2585640" cy="385010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3239CFE-32FD-F716-6292-EF27C7C479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57473" y="3298052"/>
              <a:ext cx="2393135" cy="0"/>
            </a:xfrm>
            <a:prstGeom prst="line">
              <a:avLst/>
            </a:prstGeom>
            <a:ln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7317B32-C2E3-EB48-CFE5-E4CB0FBC0684}"/>
                </a:ext>
              </a:extLst>
            </p:cNvPr>
            <p:cNvSpPr/>
            <p:nvPr/>
          </p:nvSpPr>
          <p:spPr>
            <a:xfrm>
              <a:off x="6464968" y="3105546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8630189C-4775-B392-822F-44F4516C9678}"/>
              </a:ext>
            </a:extLst>
          </p:cNvPr>
          <p:cNvSpPr txBox="1"/>
          <p:nvPr/>
        </p:nvSpPr>
        <p:spPr>
          <a:xfrm>
            <a:off x="870263" y="3428999"/>
            <a:ext cx="18633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Lorem ipsum dolor sit amet, consectetuer adipiscing elit. Maecenas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porttitor</a:t>
            </a:r>
            <a:r>
              <a:rPr lang="en-US" sz="1050" dirty="0">
                <a:solidFill>
                  <a:schemeClr val="bg1"/>
                </a:solidFill>
                <a:latin typeface="The Sans Light-" panose="02000503050000020004" pitchFamily="2" charset="0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The Sans Light-" panose="02000503050000020004" pitchFamily="2" charset="0"/>
              </a:rPr>
              <a:t>congue</a:t>
            </a:r>
            <a:endParaRPr lang="en-US" sz="1050" dirty="0">
              <a:solidFill>
                <a:schemeClr val="bg1"/>
              </a:solidFill>
              <a:latin typeface="The Sans Light-" panose="02000503050000020004" pitchFamily="2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C606D82-1653-499F-7282-71EFC57FC8EB}"/>
              </a:ext>
            </a:extLst>
          </p:cNvPr>
          <p:cNvGrpSpPr/>
          <p:nvPr/>
        </p:nvGrpSpPr>
        <p:grpSpPr>
          <a:xfrm>
            <a:off x="2741234" y="3522457"/>
            <a:ext cx="2585640" cy="385010"/>
            <a:chOff x="3352800" y="4493879"/>
            <a:chExt cx="2585640" cy="385010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28AFEB0-1C7B-3BCD-82AB-CFCD619CD5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2800" y="4675875"/>
              <a:ext cx="2393135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41466E0-819C-7092-C07B-82A50DB6CE01}"/>
                </a:ext>
              </a:extLst>
            </p:cNvPr>
            <p:cNvSpPr/>
            <p:nvPr/>
          </p:nvSpPr>
          <p:spPr>
            <a:xfrm>
              <a:off x="5553430" y="4493879"/>
              <a:ext cx="385010" cy="385010"/>
            </a:xfrm>
            <a:prstGeom prst="ellips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564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3" grpId="0"/>
      <p:bldP spid="8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1275</Words>
  <Application>Microsoft Office PowerPoint</Application>
  <PresentationFormat>Widescreen</PresentationFormat>
  <Paragraphs>179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Termina Light</vt:lpstr>
      <vt:lpstr>Arial</vt:lpstr>
      <vt:lpstr>Calibri</vt:lpstr>
      <vt:lpstr>Wingdings</vt:lpstr>
      <vt:lpstr>Poppins Light</vt:lpstr>
      <vt:lpstr>Helvetica</vt:lpstr>
      <vt:lpstr>The Sans Light-</vt:lpstr>
      <vt:lpstr>Calibri Light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Urrutia</dc:creator>
  <cp:lastModifiedBy>DANIELE GALIMBERTI 4IB_STUDENTI</cp:lastModifiedBy>
  <cp:revision>37</cp:revision>
  <dcterms:created xsi:type="dcterms:W3CDTF">2022-08-01T04:53:53Z</dcterms:created>
  <dcterms:modified xsi:type="dcterms:W3CDTF">2023-05-31T10:49:56Z</dcterms:modified>
</cp:coreProperties>
</file>

<file path=docProps/thumbnail.jpeg>
</file>